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906000" type="A4"/>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2700" y="8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DB2DDC-1287-4C52-9D1C-D28F16DB1495}" type="datetimeFigureOut">
              <a:rPr lang="tr-TR" smtClean="0"/>
              <a:pPr/>
              <a:t>29.04.2025</a:t>
            </a:fld>
            <a:endParaRPr lang="tr-TR"/>
          </a:p>
        </p:txBody>
      </p:sp>
      <p:sp>
        <p:nvSpPr>
          <p:cNvPr id="4" name="3 Slayt Görüntüsü Yer Tutucusu"/>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C6DFD2-CD89-4E0C-9888-5795A803CA0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44C6DFD2-CD89-4E0C-9888-5795A803CA02}" type="slidenum">
              <a:rPr lang="tr-TR" smtClean="0"/>
              <a:pPr/>
              <a:t>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44C6DFD2-CD89-4E0C-9888-5795A803CA02}" type="slidenum">
              <a:rPr lang="tr-TR" smtClean="0"/>
              <a:pPr/>
              <a:t>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3077283"/>
            <a:ext cx="5829300" cy="2123369"/>
          </a:xfrm>
        </p:spPr>
        <p:txBody>
          <a:bodyPr/>
          <a:lstStyle/>
          <a:p>
            <a:r>
              <a:rPr lang="tr-TR"/>
              <a:t>Asıl başlık stili için tıklatın</a:t>
            </a:r>
          </a:p>
        </p:txBody>
      </p:sp>
      <p:sp>
        <p:nvSpPr>
          <p:cNvPr id="3" name="2 Alt Başlık"/>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96701"/>
            <a:ext cx="1543050" cy="8452203"/>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342900" y="396701"/>
            <a:ext cx="4514850" cy="845220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735" y="6365524"/>
            <a:ext cx="5829300" cy="1967442"/>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94405"/>
            <a:ext cx="2256235" cy="1678517"/>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216" y="6934200"/>
            <a:ext cx="4114800" cy="818622"/>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29.04.2025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29.04.2025</a:t>
            </a:fld>
            <a:endParaRPr lang="tr-TR"/>
          </a:p>
        </p:txBody>
      </p:sp>
      <p:sp>
        <p:nvSpPr>
          <p:cNvPr id="5" name="4 Altbilgi Yer Tutucusu"/>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0" y="354504"/>
            <a:ext cx="6858000" cy="1107996"/>
          </a:xfrm>
          <a:prstGeom prst="rect">
            <a:avLst/>
          </a:prstGeom>
          <a:noFill/>
        </p:spPr>
        <p:txBody>
          <a:bodyPr wrap="square" rtlCol="0">
            <a:spAutoFit/>
          </a:bodyPr>
          <a:lstStyle/>
          <a:p>
            <a:pPr algn="ctr">
              <a:lnSpc>
                <a:spcPct val="150000"/>
              </a:lnSpc>
            </a:pPr>
            <a:r>
              <a:rPr lang="tr-TR" sz="1100" dirty="0">
                <a:latin typeface="Ebrima" pitchFamily="2" charset="0"/>
                <a:ea typeface="Ebrima" pitchFamily="2" charset="0"/>
                <a:cs typeface="Ebrima" pitchFamily="2" charset="0"/>
              </a:rPr>
              <a:t>HACETTEPE ÜNİVERSİTESİ</a:t>
            </a:r>
          </a:p>
          <a:p>
            <a:pPr algn="ctr">
              <a:lnSpc>
                <a:spcPct val="150000"/>
              </a:lnSpc>
            </a:pPr>
            <a:r>
              <a:rPr lang="tr-TR" sz="1100" dirty="0">
                <a:latin typeface="Ebrima" pitchFamily="2" charset="0"/>
                <a:ea typeface="Ebrima" pitchFamily="2" charset="0"/>
                <a:cs typeface="Ebrima" pitchFamily="2" charset="0"/>
              </a:rPr>
              <a:t>MİNİK HACETTEPELİLER KREŞİ</a:t>
            </a:r>
          </a:p>
          <a:p>
            <a:pPr algn="ctr">
              <a:lnSpc>
                <a:spcPct val="150000"/>
              </a:lnSpc>
            </a:pPr>
            <a:r>
              <a:rPr lang="tr-TR" sz="1100" dirty="0">
                <a:latin typeface="Ebrima" pitchFamily="2" charset="0"/>
                <a:ea typeface="Ebrima" pitchFamily="2" charset="0"/>
                <a:cs typeface="Ebrima" pitchFamily="2" charset="0"/>
              </a:rPr>
              <a:t>VELİ BAŞVURU FORMU</a:t>
            </a:r>
          </a:p>
          <a:p>
            <a:pPr algn="ctr">
              <a:lnSpc>
                <a:spcPct val="150000"/>
              </a:lnSpc>
            </a:pPr>
            <a:r>
              <a:rPr lang="tr-TR" sz="1100" dirty="0" smtClean="0">
                <a:latin typeface="Ebrima" pitchFamily="2" charset="0"/>
                <a:ea typeface="Ebrima" pitchFamily="2" charset="0"/>
                <a:cs typeface="Ebrima" pitchFamily="2" charset="0"/>
              </a:rPr>
              <a:t>2025-2026 </a:t>
            </a:r>
            <a:endParaRPr lang="tr-TR" sz="1100" dirty="0">
              <a:latin typeface="Ebrima" pitchFamily="2" charset="0"/>
              <a:ea typeface="Ebrima" pitchFamily="2" charset="0"/>
              <a:cs typeface="Ebrima" pitchFamily="2" charset="0"/>
            </a:endParaRPr>
          </a:p>
        </p:txBody>
      </p:sp>
      <p:graphicFrame>
        <p:nvGraphicFramePr>
          <p:cNvPr id="3" name="2 Tablo"/>
          <p:cNvGraphicFramePr>
            <a:graphicFrameLocks noGrp="1"/>
          </p:cNvGraphicFramePr>
          <p:nvPr>
            <p:extLst>
              <p:ext uri="{D42A27DB-BD31-4B8C-83A1-F6EECF244321}">
                <p14:modId xmlns:p14="http://schemas.microsoft.com/office/powerpoint/2010/main" val="2812078106"/>
              </p:ext>
            </p:extLst>
          </p:nvPr>
        </p:nvGraphicFramePr>
        <p:xfrm>
          <a:off x="404664" y="1424608"/>
          <a:ext cx="6048000" cy="2520000"/>
        </p:xfrm>
        <a:graphic>
          <a:graphicData uri="http://schemas.openxmlformats.org/drawingml/2006/table">
            <a:tbl>
              <a:tblPr/>
              <a:tblGrid>
                <a:gridCol w="1840212">
                  <a:extLst>
                    <a:ext uri="{9D8B030D-6E8A-4147-A177-3AD203B41FA5}">
                      <a16:colId xmlns:a16="http://schemas.microsoft.com/office/drawing/2014/main" val="20000"/>
                    </a:ext>
                  </a:extLst>
                </a:gridCol>
                <a:gridCol w="3349420">
                  <a:extLst>
                    <a:ext uri="{9D8B030D-6E8A-4147-A177-3AD203B41FA5}">
                      <a16:colId xmlns:a16="http://schemas.microsoft.com/office/drawing/2014/main" val="20001"/>
                    </a:ext>
                  </a:extLst>
                </a:gridCol>
                <a:gridCol w="858368">
                  <a:extLst>
                    <a:ext uri="{9D8B030D-6E8A-4147-A177-3AD203B41FA5}">
                      <a16:colId xmlns:a16="http://schemas.microsoft.com/office/drawing/2014/main" val="20002"/>
                    </a:ext>
                  </a:extLst>
                </a:gridCol>
              </a:tblGrid>
              <a:tr h="360000">
                <a:tc>
                  <a:txBody>
                    <a:bodyPr/>
                    <a:lstStyle/>
                    <a:p>
                      <a:pPr>
                        <a:lnSpc>
                          <a:spcPct val="150000"/>
                        </a:lnSpc>
                        <a:spcAft>
                          <a:spcPts val="0"/>
                        </a:spcAft>
                      </a:pPr>
                      <a:endParaRPr lang="tr-TR" sz="1050" dirty="0">
                        <a:latin typeface="Ebrima"/>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50000"/>
                        </a:lnSpc>
                        <a:spcAft>
                          <a:spcPts val="0"/>
                        </a:spcAft>
                      </a:pP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spcAft>
                          <a:spcPts val="0"/>
                        </a:spcAft>
                      </a:pP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0000">
                <a:tc>
                  <a:txBody>
                    <a:bodyPr/>
                    <a:lstStyle/>
                    <a:p>
                      <a:pPr>
                        <a:lnSpc>
                          <a:spcPct val="150000"/>
                        </a:lnSpc>
                        <a:spcAft>
                          <a:spcPts val="0"/>
                        </a:spcAft>
                      </a:pPr>
                      <a:r>
                        <a:rPr lang="tr-TR" sz="1050" dirty="0">
                          <a:latin typeface="Ebrima"/>
                          <a:ea typeface="Calibri"/>
                          <a:cs typeface="Times New Roman"/>
                        </a:rPr>
                        <a:t>Çocuğun;                                                                                                                     </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r>
                        <a:rPr lang="tr-TR" sz="1050" dirty="0">
                          <a:latin typeface="Ebrima"/>
                          <a:ea typeface="Calibri"/>
                          <a:cs typeface="Times New Roman"/>
                        </a:rPr>
                        <a:t>                                                                            PUAN:</a:t>
                      </a: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1"/>
                  </a:ext>
                </a:extLst>
              </a:tr>
              <a:tr h="360000">
                <a:tc>
                  <a:txBody>
                    <a:bodyPr/>
                    <a:lstStyle/>
                    <a:p>
                      <a:pPr marL="0" indent="361950">
                        <a:lnSpc>
                          <a:spcPct val="150000"/>
                        </a:lnSpc>
                        <a:spcAft>
                          <a:spcPts val="0"/>
                        </a:spcAft>
                      </a:pPr>
                      <a:r>
                        <a:rPr lang="tr-TR" sz="1050" dirty="0">
                          <a:latin typeface="Ebrima"/>
                          <a:ea typeface="Calibri"/>
                          <a:cs typeface="Times New Roman"/>
                        </a:rPr>
                        <a:t>Adı ve Soyadı</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r>
                        <a:rPr lang="tr-TR" sz="1050" dirty="0">
                          <a:latin typeface="Ebrima"/>
                          <a:ea typeface="Calibri"/>
                          <a:cs typeface="Times New Roman"/>
                        </a:rPr>
                        <a:t>:</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2"/>
                  </a:ext>
                </a:extLst>
              </a:tr>
              <a:tr h="360000">
                <a:tc>
                  <a:txBody>
                    <a:bodyPr/>
                    <a:lstStyle/>
                    <a:p>
                      <a:pPr marL="0" indent="361950">
                        <a:lnSpc>
                          <a:spcPct val="150000"/>
                        </a:lnSpc>
                        <a:spcAft>
                          <a:spcPts val="0"/>
                        </a:spcAft>
                      </a:pPr>
                      <a:r>
                        <a:rPr lang="tr-TR" sz="1050" dirty="0">
                          <a:latin typeface="Ebrima"/>
                          <a:ea typeface="Calibri"/>
                          <a:cs typeface="Times New Roman"/>
                        </a:rPr>
                        <a:t>Cinsiyeti</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r>
                        <a:rPr lang="tr-TR" sz="1050" dirty="0">
                          <a:latin typeface="Ebrima"/>
                          <a:ea typeface="Calibri"/>
                          <a:cs typeface="Times New Roman"/>
                        </a:rPr>
                        <a:t>:</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3"/>
                  </a:ext>
                </a:extLst>
              </a:tr>
              <a:tr h="360000">
                <a:tc>
                  <a:txBody>
                    <a:bodyPr/>
                    <a:lstStyle/>
                    <a:p>
                      <a:pPr marL="0" indent="361950">
                        <a:lnSpc>
                          <a:spcPct val="150000"/>
                        </a:lnSpc>
                        <a:spcAft>
                          <a:spcPts val="0"/>
                        </a:spcAft>
                      </a:pPr>
                      <a:r>
                        <a:rPr lang="tr-TR" sz="1050" dirty="0">
                          <a:latin typeface="Ebrima"/>
                          <a:ea typeface="Calibri"/>
                          <a:cs typeface="Times New Roman"/>
                        </a:rPr>
                        <a:t>Doğum Tarihi</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r>
                        <a:rPr lang="tr-TR" sz="1050" dirty="0">
                          <a:latin typeface="Ebrima"/>
                          <a:ea typeface="Calibri"/>
                          <a:cs typeface="Times New Roman"/>
                        </a:rPr>
                        <a:t>:</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4"/>
                  </a:ext>
                </a:extLst>
              </a:tr>
              <a:tr h="360000">
                <a:tc>
                  <a:txBody>
                    <a:bodyPr/>
                    <a:lstStyle/>
                    <a:p>
                      <a:pPr marL="0" indent="361950">
                        <a:lnSpc>
                          <a:spcPct val="150000"/>
                        </a:lnSpc>
                        <a:spcAft>
                          <a:spcPts val="0"/>
                        </a:spcAft>
                      </a:pPr>
                      <a:r>
                        <a:rPr lang="tr-TR" sz="1050" dirty="0">
                          <a:latin typeface="Ebrima"/>
                          <a:ea typeface="Calibri"/>
                          <a:cs typeface="Times New Roman"/>
                        </a:rPr>
                        <a:t>T.C. Kimlik Numarası</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r>
                        <a:rPr lang="tr-TR" sz="1050" dirty="0">
                          <a:latin typeface="Ebrima"/>
                          <a:ea typeface="Calibri"/>
                          <a:cs typeface="Times New Roman"/>
                        </a:rPr>
                        <a:t>:</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5"/>
                  </a:ext>
                </a:extLst>
              </a:tr>
              <a:tr h="360000">
                <a:tc>
                  <a:txBody>
                    <a:bodyPr/>
                    <a:lstStyle/>
                    <a:p>
                      <a:pPr marL="0" indent="361950">
                        <a:lnSpc>
                          <a:spcPct val="150000"/>
                        </a:lnSpc>
                        <a:spcAft>
                          <a:spcPts val="0"/>
                        </a:spcAft>
                      </a:pPr>
                      <a:r>
                        <a:rPr lang="tr-TR" sz="1050" dirty="0">
                          <a:latin typeface="Ebrima"/>
                          <a:ea typeface="Calibri"/>
                          <a:cs typeface="Times New Roman"/>
                        </a:rPr>
                        <a:t>Başvuru Tarihi</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r>
                        <a:rPr lang="tr-TR" sz="1050" dirty="0">
                          <a:latin typeface="Ebrima"/>
                          <a:ea typeface="Calibri"/>
                          <a:cs typeface="Times New Roman"/>
                        </a:rPr>
                        <a:t>:</a:t>
                      </a:r>
                      <a:endParaRPr lang="tr-TR" sz="1050" dirty="0">
                        <a:latin typeface="Calibri"/>
                        <a:ea typeface="Calibri"/>
                        <a:cs typeface="Times New Roman"/>
                      </a:endParaRPr>
                    </a:p>
                  </a:txBody>
                  <a:tcPr marL="53619" marR="5361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6"/>
                  </a:ext>
                </a:extLst>
              </a:tr>
            </a:tbl>
          </a:graphicData>
        </a:graphic>
      </p:graphicFrame>
      <p:graphicFrame>
        <p:nvGraphicFramePr>
          <p:cNvPr id="4" name="3 Tablo"/>
          <p:cNvGraphicFramePr>
            <a:graphicFrameLocks noGrp="1"/>
          </p:cNvGraphicFramePr>
          <p:nvPr>
            <p:extLst>
              <p:ext uri="{D42A27DB-BD31-4B8C-83A1-F6EECF244321}">
                <p14:modId xmlns:p14="http://schemas.microsoft.com/office/powerpoint/2010/main" val="3606927269"/>
              </p:ext>
            </p:extLst>
          </p:nvPr>
        </p:nvGraphicFramePr>
        <p:xfrm>
          <a:off x="404664" y="4305288"/>
          <a:ext cx="6048000" cy="5184000"/>
        </p:xfrm>
        <a:graphic>
          <a:graphicData uri="http://schemas.openxmlformats.org/drawingml/2006/table">
            <a:tbl>
              <a:tblPr/>
              <a:tblGrid>
                <a:gridCol w="1368000">
                  <a:extLst>
                    <a:ext uri="{9D8B030D-6E8A-4147-A177-3AD203B41FA5}">
                      <a16:colId xmlns:a16="http://schemas.microsoft.com/office/drawing/2014/main" val="20000"/>
                    </a:ext>
                  </a:extLst>
                </a:gridCol>
                <a:gridCol w="2340000">
                  <a:extLst>
                    <a:ext uri="{9D8B030D-6E8A-4147-A177-3AD203B41FA5}">
                      <a16:colId xmlns:a16="http://schemas.microsoft.com/office/drawing/2014/main" val="20001"/>
                    </a:ext>
                  </a:extLst>
                </a:gridCol>
                <a:gridCol w="2340000">
                  <a:extLst>
                    <a:ext uri="{9D8B030D-6E8A-4147-A177-3AD203B41FA5}">
                      <a16:colId xmlns:a16="http://schemas.microsoft.com/office/drawing/2014/main" val="20002"/>
                    </a:ext>
                  </a:extLst>
                </a:gridCol>
              </a:tblGrid>
              <a:tr h="432000">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50" dirty="0">
                          <a:latin typeface="Ebrima" pitchFamily="2" charset="0"/>
                          <a:ea typeface="Ebrima" pitchFamily="2" charset="0"/>
                          <a:cs typeface="Ebrima" pitchFamily="2" charset="0"/>
                        </a:rPr>
                        <a:t>ANNE</a:t>
                      </a: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50" dirty="0">
                          <a:latin typeface="Ebrima" pitchFamily="2" charset="0"/>
                          <a:ea typeface="Ebrima" pitchFamily="2" charset="0"/>
                          <a:cs typeface="Ebrima" pitchFamily="2" charset="0"/>
                        </a:rPr>
                        <a:t>BABA</a:t>
                      </a: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nSpc>
                          <a:spcPct val="150000"/>
                        </a:lnSpc>
                        <a:spcAft>
                          <a:spcPts val="0"/>
                        </a:spcAft>
                      </a:pPr>
                      <a:r>
                        <a:rPr lang="tr-TR" sz="1050" dirty="0">
                          <a:latin typeface="Ebrima" pitchFamily="2" charset="0"/>
                          <a:ea typeface="Ebrima" pitchFamily="2" charset="0"/>
                          <a:cs typeface="Ebrima" pitchFamily="2" charset="0"/>
                        </a:rPr>
                        <a:t>Adı ve Soyadı</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2000">
                <a:tc>
                  <a:txBody>
                    <a:bodyPr/>
                    <a:lstStyle/>
                    <a:p>
                      <a:pPr>
                        <a:lnSpc>
                          <a:spcPct val="150000"/>
                        </a:lnSpc>
                        <a:spcAft>
                          <a:spcPts val="0"/>
                        </a:spcAft>
                      </a:pPr>
                      <a:r>
                        <a:rPr lang="tr-TR" sz="1050" dirty="0">
                          <a:latin typeface="Ebrima" pitchFamily="2" charset="0"/>
                          <a:ea typeface="Ebrima" pitchFamily="2" charset="0"/>
                          <a:cs typeface="Ebrima" pitchFamily="2" charset="0"/>
                        </a:rPr>
                        <a:t>Doğum Tarihi</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2000">
                <a:tc>
                  <a:txBody>
                    <a:bodyPr/>
                    <a:lstStyle/>
                    <a:p>
                      <a:pPr>
                        <a:lnSpc>
                          <a:spcPct val="150000"/>
                        </a:lnSpc>
                        <a:spcAft>
                          <a:spcPts val="0"/>
                        </a:spcAft>
                      </a:pPr>
                      <a:r>
                        <a:rPr lang="tr-TR" sz="1050" dirty="0">
                          <a:latin typeface="Ebrima" pitchFamily="2" charset="0"/>
                          <a:ea typeface="Ebrima" pitchFamily="2" charset="0"/>
                          <a:cs typeface="Ebrima" pitchFamily="2" charset="0"/>
                        </a:rPr>
                        <a:t>T.C.</a:t>
                      </a:r>
                      <a:r>
                        <a:rPr lang="tr-TR" sz="1050" baseline="0" dirty="0">
                          <a:latin typeface="Ebrima" pitchFamily="2" charset="0"/>
                          <a:ea typeface="Ebrima" pitchFamily="2" charset="0"/>
                          <a:cs typeface="Ebrima" pitchFamily="2" charset="0"/>
                        </a:rPr>
                        <a:t> Kimlik Numarası</a:t>
                      </a:r>
                      <a:endParaRPr lang="tr-TR" sz="105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64000">
                <a:tc>
                  <a:txBody>
                    <a:bodyPr/>
                    <a:lstStyle/>
                    <a:p>
                      <a:pPr>
                        <a:lnSpc>
                          <a:spcPct val="150000"/>
                        </a:lnSpc>
                        <a:spcAft>
                          <a:spcPts val="0"/>
                        </a:spcAft>
                      </a:pPr>
                      <a:r>
                        <a:rPr lang="tr-TR" sz="1050" dirty="0">
                          <a:latin typeface="Ebrima" pitchFamily="2" charset="0"/>
                          <a:ea typeface="Ebrima" pitchFamily="2" charset="0"/>
                          <a:cs typeface="Ebrima" pitchFamily="2" charset="0"/>
                        </a:rPr>
                        <a:t>İş Adresi</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2000">
                <a:tc>
                  <a:txBody>
                    <a:bodyPr/>
                    <a:lstStyle/>
                    <a:p>
                      <a:pPr>
                        <a:lnSpc>
                          <a:spcPct val="150000"/>
                        </a:lnSpc>
                        <a:spcAft>
                          <a:spcPts val="0"/>
                        </a:spcAft>
                      </a:pPr>
                      <a:r>
                        <a:rPr lang="tr-TR" sz="1050">
                          <a:latin typeface="Ebrima" pitchFamily="2" charset="0"/>
                          <a:ea typeface="Ebrima" pitchFamily="2" charset="0"/>
                          <a:cs typeface="Ebrima" pitchFamily="2" charset="0"/>
                        </a:rPr>
                        <a:t>İş Telefonu</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64000">
                <a:tc>
                  <a:txBody>
                    <a:bodyPr/>
                    <a:lstStyle/>
                    <a:p>
                      <a:pPr>
                        <a:lnSpc>
                          <a:spcPct val="150000"/>
                        </a:lnSpc>
                        <a:spcAft>
                          <a:spcPts val="0"/>
                        </a:spcAft>
                      </a:pPr>
                      <a:r>
                        <a:rPr lang="tr-TR" sz="1050" dirty="0">
                          <a:latin typeface="Ebrima" pitchFamily="2" charset="0"/>
                          <a:ea typeface="Ebrima" pitchFamily="2" charset="0"/>
                          <a:cs typeface="Ebrima" pitchFamily="2" charset="0"/>
                        </a:rPr>
                        <a:t>Ev Adresi</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2000">
                <a:tc>
                  <a:txBody>
                    <a:bodyPr/>
                    <a:lstStyle/>
                    <a:p>
                      <a:pPr>
                        <a:lnSpc>
                          <a:spcPct val="150000"/>
                        </a:lnSpc>
                        <a:spcAft>
                          <a:spcPts val="0"/>
                        </a:spcAft>
                      </a:pPr>
                      <a:r>
                        <a:rPr lang="tr-TR" sz="1050">
                          <a:latin typeface="Ebrima" pitchFamily="2" charset="0"/>
                          <a:ea typeface="Ebrima" pitchFamily="2" charset="0"/>
                          <a:cs typeface="Ebrima" pitchFamily="2" charset="0"/>
                        </a:rPr>
                        <a:t>Ev Telefonu</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32000">
                <a:tc>
                  <a:txBody>
                    <a:bodyPr/>
                    <a:lstStyle/>
                    <a:p>
                      <a:pPr>
                        <a:lnSpc>
                          <a:spcPct val="150000"/>
                        </a:lnSpc>
                        <a:spcAft>
                          <a:spcPts val="0"/>
                        </a:spcAft>
                      </a:pPr>
                      <a:r>
                        <a:rPr lang="tr-TR" sz="1050" dirty="0">
                          <a:latin typeface="Ebrima" pitchFamily="2" charset="0"/>
                          <a:ea typeface="Ebrima" pitchFamily="2" charset="0"/>
                          <a:cs typeface="Ebrima" pitchFamily="2" charset="0"/>
                        </a:rPr>
                        <a:t>Cep Telefonu</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32000">
                <a:tc>
                  <a:txBody>
                    <a:bodyPr/>
                    <a:lstStyle/>
                    <a:p>
                      <a:pPr>
                        <a:lnSpc>
                          <a:spcPct val="150000"/>
                        </a:lnSpc>
                        <a:spcAft>
                          <a:spcPts val="0"/>
                        </a:spcAft>
                      </a:pPr>
                      <a:r>
                        <a:rPr lang="tr-TR" sz="1050" dirty="0">
                          <a:latin typeface="Ebrima" pitchFamily="2" charset="0"/>
                          <a:ea typeface="Ebrima" pitchFamily="2" charset="0"/>
                          <a:cs typeface="Ebrima" pitchFamily="2" charset="0"/>
                        </a:rPr>
                        <a:t>E-Posta Adresi</a:t>
                      </a: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tr-TR" sz="1050" dirty="0">
                        <a:latin typeface="Ebrima" pitchFamily="2" charset="0"/>
                        <a:ea typeface="Ebrima" pitchFamily="2" charset="0"/>
                        <a:cs typeface="Ebrima" pitchFamily="2" charset="0"/>
                      </a:endParaRPr>
                    </a:p>
                  </a:txBody>
                  <a:tcPr marL="43997" marR="43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pic>
        <p:nvPicPr>
          <p:cNvPr id="1026" name="Picture 2" descr="C:\Users\Pro2\Desktop\Hacettepe_Üniversitesi_Logosu.svg.png"/>
          <p:cNvPicPr>
            <a:picLocks noChangeAspect="1" noChangeArrowheads="1"/>
          </p:cNvPicPr>
          <p:nvPr/>
        </p:nvPicPr>
        <p:blipFill>
          <a:blip r:embed="rId2" cstate="print"/>
          <a:srcRect/>
          <a:stretch>
            <a:fillRect/>
          </a:stretch>
        </p:blipFill>
        <p:spPr bwMode="auto">
          <a:xfrm>
            <a:off x="1772872" y="416496"/>
            <a:ext cx="504000" cy="741857"/>
          </a:xfrm>
          <a:prstGeom prst="rect">
            <a:avLst/>
          </a:prstGeom>
          <a:noFill/>
        </p:spPr>
      </p:pic>
      <p:sp>
        <p:nvSpPr>
          <p:cNvPr id="6" name="5 Metin kutusu"/>
          <p:cNvSpPr txBox="1"/>
          <p:nvPr/>
        </p:nvSpPr>
        <p:spPr>
          <a:xfrm>
            <a:off x="0" y="9706108"/>
            <a:ext cx="6858000" cy="184666"/>
          </a:xfrm>
          <a:prstGeom prst="rect">
            <a:avLst/>
          </a:prstGeom>
          <a:noFill/>
        </p:spPr>
        <p:txBody>
          <a:bodyPr wrap="square" rtlCol="0">
            <a:spAutoFit/>
          </a:bodyPr>
          <a:lstStyle/>
          <a:p>
            <a:pPr algn="ctr"/>
            <a:r>
              <a:rPr lang="tr-TR" sz="600" dirty="0">
                <a:latin typeface="Ebrima" pitchFamily="2" charset="0"/>
                <a:ea typeface="Ebrima" pitchFamily="2" charset="0"/>
                <a:cs typeface="Ebrima" pitchFamily="2" charset="0"/>
              </a:rPr>
              <a:t>MİNİK HACETTEPELİLER KREŞİ  BAŞVURU FORMU</a:t>
            </a:r>
          </a:p>
        </p:txBody>
      </p:sp>
      <p:sp>
        <p:nvSpPr>
          <p:cNvPr id="7" name="6 Metin kutusu"/>
          <p:cNvSpPr txBox="1"/>
          <p:nvPr/>
        </p:nvSpPr>
        <p:spPr>
          <a:xfrm>
            <a:off x="6534000" y="9675331"/>
            <a:ext cx="324000" cy="246221"/>
          </a:xfrm>
          <a:prstGeom prst="rect">
            <a:avLst/>
          </a:prstGeom>
          <a:noFill/>
        </p:spPr>
        <p:txBody>
          <a:bodyPr wrap="square" rtlCol="0">
            <a:spAutoFit/>
          </a:bodyPr>
          <a:lstStyle/>
          <a:p>
            <a:pPr algn="ctr"/>
            <a:r>
              <a:rPr lang="tr-TR" sz="1000" dirty="0">
                <a:latin typeface="Ebrima" pitchFamily="2" charset="0"/>
                <a:ea typeface="Ebrima" pitchFamily="2" charset="0"/>
                <a:cs typeface="Ebrima" pitchFamily="2" charset="0"/>
              </a:rPr>
              <a:t>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extLst>
              <p:ext uri="{D42A27DB-BD31-4B8C-83A1-F6EECF244321}">
                <p14:modId xmlns:p14="http://schemas.microsoft.com/office/powerpoint/2010/main" val="4007339170"/>
              </p:ext>
            </p:extLst>
          </p:nvPr>
        </p:nvGraphicFramePr>
        <p:xfrm>
          <a:off x="404664" y="725976"/>
          <a:ext cx="6048000" cy="8978508"/>
        </p:xfrm>
        <a:graphic>
          <a:graphicData uri="http://schemas.openxmlformats.org/drawingml/2006/table">
            <a:tbl>
              <a:tblPr/>
              <a:tblGrid>
                <a:gridCol w="1152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1224000">
                  <a:extLst>
                    <a:ext uri="{9D8B030D-6E8A-4147-A177-3AD203B41FA5}">
                      <a16:colId xmlns:a16="http://schemas.microsoft.com/office/drawing/2014/main" val="20003"/>
                    </a:ext>
                  </a:extLst>
                </a:gridCol>
                <a:gridCol w="1224000">
                  <a:extLst>
                    <a:ext uri="{9D8B030D-6E8A-4147-A177-3AD203B41FA5}">
                      <a16:colId xmlns:a16="http://schemas.microsoft.com/office/drawing/2014/main" val="20004"/>
                    </a:ext>
                  </a:extLst>
                </a:gridCol>
              </a:tblGrid>
              <a:tr h="408114">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43997" marR="439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50000"/>
                        </a:lnSpc>
                        <a:spcAft>
                          <a:spcPts val="0"/>
                        </a:spcAft>
                      </a:pPr>
                      <a:r>
                        <a:rPr lang="tr-TR" sz="1000" dirty="0">
                          <a:latin typeface="Ebrima" pitchFamily="2" charset="0"/>
                          <a:ea typeface="Ebrima" pitchFamily="2" charset="0"/>
                          <a:cs typeface="Ebrima" pitchFamily="2" charset="0"/>
                        </a:rPr>
                        <a:t>ANNE</a:t>
                      </a:r>
                    </a:p>
                  </a:txBody>
                  <a:tcPr marL="43997" marR="439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algn="ctr">
                        <a:lnSpc>
                          <a:spcPct val="150000"/>
                        </a:lnSpc>
                        <a:spcAft>
                          <a:spcPts val="0"/>
                        </a:spcAft>
                      </a:pPr>
                      <a:r>
                        <a:rPr lang="tr-TR" sz="1000" dirty="0">
                          <a:latin typeface="Ebrima" pitchFamily="2" charset="0"/>
                          <a:ea typeface="Ebrima" pitchFamily="2" charset="0"/>
                          <a:cs typeface="Ebrima" pitchFamily="2" charset="0"/>
                        </a:rPr>
                        <a:t>BABA</a:t>
                      </a:r>
                    </a:p>
                  </a:txBody>
                  <a:tcPr marL="43997" marR="439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0"/>
                  </a:ext>
                </a:extLst>
              </a:tr>
              <a:tr h="408114">
                <a:tc rowSpan="8">
                  <a:txBody>
                    <a:bodyPr/>
                    <a:lstStyle/>
                    <a:p>
                      <a:pPr>
                        <a:lnSpc>
                          <a:spcPct val="150000"/>
                        </a:lnSpc>
                        <a:spcAft>
                          <a:spcPts val="0"/>
                        </a:spcAft>
                      </a:pPr>
                      <a:r>
                        <a:rPr lang="tr-TR" sz="1000" dirty="0">
                          <a:latin typeface="Ebrima" pitchFamily="2" charset="0"/>
                          <a:ea typeface="Ebrima" pitchFamily="2" charset="0"/>
                          <a:cs typeface="Ebrima" pitchFamily="2" charset="0"/>
                        </a:rPr>
                        <a:t>Çalıştığı</a:t>
                      </a:r>
                      <a:r>
                        <a:rPr lang="tr-TR" sz="1000" baseline="0" dirty="0">
                          <a:latin typeface="Ebrima" pitchFamily="2" charset="0"/>
                          <a:ea typeface="Ebrima" pitchFamily="2" charset="0"/>
                          <a:cs typeface="Ebrima" pitchFamily="2" charset="0"/>
                        </a:rPr>
                        <a:t> Kurum</a:t>
                      </a: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Hacettepe Hastanesi Personeli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Hacettepe Hastanesi Personeli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1"/>
                  </a:ext>
                </a:extLst>
              </a:tr>
              <a:tr h="408114">
                <a:tc vMerge="1">
                  <a:txBody>
                    <a:bodyPr/>
                    <a:lstStyle/>
                    <a:p>
                      <a:endParaRPr lang="tr-TR"/>
                    </a:p>
                  </a:txBody>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Kadrolu</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Sözleşmeli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Kadrolu</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Sözleşmeli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Hacettepe Üniversitesi Personeli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Hacettepe Üniversitesi Personeli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3"/>
                  </a:ext>
                </a:extLst>
              </a:tr>
              <a:tr h="408114">
                <a:tc vMerge="1">
                  <a:txBody>
                    <a:bodyPr/>
                    <a:lstStyle/>
                    <a:p>
                      <a:endParaRPr lang="tr-TR"/>
                    </a:p>
                  </a:txBody>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Kadrolu</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Sözleşmeli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Kadrolu</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Sözleşmeli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Diğer Kamu Çalışanı</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Diğer Kamu Çalışanı</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5"/>
                  </a:ext>
                </a:extLst>
              </a:tr>
              <a:tr h="408114">
                <a:tc vMerge="1">
                  <a:txBody>
                    <a:bodyPr/>
                    <a:lstStyle/>
                    <a:p>
                      <a:pPr>
                        <a:lnSpc>
                          <a:spcPct val="150000"/>
                        </a:lnSpc>
                        <a:spcAft>
                          <a:spcPts val="0"/>
                        </a:spcAft>
                      </a:pPr>
                      <a:endParaRPr lang="tr-TR" sz="100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Kreş Çalışanı</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Kreş Çalışanı</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6"/>
                  </a:ext>
                </a:extLst>
              </a:tr>
              <a:tr h="408114">
                <a:tc vMerge="1">
                  <a:txBody>
                    <a:bodyPr/>
                    <a:lstStyle/>
                    <a:p>
                      <a:pPr>
                        <a:lnSpc>
                          <a:spcPct val="150000"/>
                        </a:lnSpc>
                        <a:spcAft>
                          <a:spcPts val="0"/>
                        </a:spcAft>
                      </a:pPr>
                      <a:endParaRPr lang="tr-TR" sz="100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Özel Sektör</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Özel Sektör</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7"/>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Çalışmıyor</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Çalışmıyor</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8"/>
                  </a:ext>
                </a:extLst>
              </a:tr>
              <a:tr h="408114">
                <a:tc>
                  <a:txBody>
                    <a:bodyPr/>
                    <a:lstStyle/>
                    <a:p>
                      <a:pPr>
                        <a:lnSpc>
                          <a:spcPct val="150000"/>
                        </a:lnSpc>
                        <a:spcAft>
                          <a:spcPts val="0"/>
                        </a:spcAft>
                      </a:pPr>
                      <a:r>
                        <a:rPr lang="tr-TR" sz="1000" dirty="0">
                          <a:latin typeface="Ebrima" pitchFamily="2" charset="0"/>
                          <a:ea typeface="Ebrima" pitchFamily="2" charset="0"/>
                          <a:cs typeface="Ebrima" pitchFamily="2" charset="0"/>
                        </a:rPr>
                        <a:t>Çalıştığı Birim</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9"/>
                  </a:ext>
                </a:extLst>
              </a:tr>
              <a:tr h="408114">
                <a:tc>
                  <a:txBody>
                    <a:bodyPr/>
                    <a:lstStyle/>
                    <a:p>
                      <a:pPr>
                        <a:lnSpc>
                          <a:spcPct val="150000"/>
                        </a:lnSpc>
                        <a:spcAft>
                          <a:spcPts val="0"/>
                        </a:spcAft>
                      </a:pPr>
                      <a:r>
                        <a:rPr lang="tr-TR" sz="1000" dirty="0">
                          <a:latin typeface="Ebrima" pitchFamily="2" charset="0"/>
                          <a:ea typeface="Ebrima" pitchFamily="2" charset="0"/>
                          <a:cs typeface="Ebrima" pitchFamily="2" charset="0"/>
                        </a:rPr>
                        <a:t>Görevi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0"/>
                  </a:ext>
                </a:extLst>
              </a:tr>
              <a:tr h="408114">
                <a:tc>
                  <a:txBody>
                    <a:bodyPr/>
                    <a:lstStyle/>
                    <a:p>
                      <a:pPr>
                        <a:lnSpc>
                          <a:spcPct val="150000"/>
                        </a:lnSpc>
                        <a:spcAft>
                          <a:spcPts val="0"/>
                        </a:spcAft>
                      </a:pPr>
                      <a:r>
                        <a:rPr lang="tr-TR" sz="1000" dirty="0">
                          <a:latin typeface="Ebrima" pitchFamily="2" charset="0"/>
                          <a:ea typeface="Ebrima" pitchFamily="2" charset="0"/>
                          <a:cs typeface="Ebrima" pitchFamily="2" charset="0"/>
                        </a:rPr>
                        <a:t>Sicil Numarası</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1"/>
                  </a:ext>
                </a:extLst>
              </a:tr>
              <a:tr h="408114">
                <a:tc>
                  <a:txBody>
                    <a:bodyPr/>
                    <a:lstStyle/>
                    <a:p>
                      <a:pPr>
                        <a:lnSpc>
                          <a:spcPct val="150000"/>
                        </a:lnSpc>
                        <a:spcAft>
                          <a:spcPts val="0"/>
                        </a:spcAft>
                      </a:pPr>
                      <a:r>
                        <a:rPr lang="tr-TR" sz="1000" dirty="0">
                          <a:latin typeface="Ebrima" pitchFamily="2" charset="0"/>
                          <a:ea typeface="Ebrima" pitchFamily="2" charset="0"/>
                          <a:cs typeface="Ebrima" pitchFamily="2" charset="0"/>
                        </a:rPr>
                        <a:t>Çalışma Saatleri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2"/>
                  </a:ext>
                </a:extLst>
              </a:tr>
              <a:tr h="408114">
                <a:tc rowSpan="8">
                  <a:txBody>
                    <a:bodyPr/>
                    <a:lstStyle/>
                    <a:p>
                      <a:pPr>
                        <a:lnSpc>
                          <a:spcPct val="150000"/>
                        </a:lnSpc>
                        <a:spcAft>
                          <a:spcPts val="0"/>
                        </a:spcAft>
                      </a:pPr>
                      <a:r>
                        <a:rPr lang="tr-TR" sz="1000" dirty="0">
                          <a:latin typeface="Ebrima" pitchFamily="2" charset="0"/>
                          <a:ea typeface="Ebrima" pitchFamily="2" charset="0"/>
                          <a:cs typeface="Ebrima" pitchFamily="2" charset="0"/>
                        </a:rPr>
                        <a:t>Nöbet Bilgisi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Nöbete Kalmıyorum</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Nöbete Kalmıyorum</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3"/>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Nöbete Kalıyorum*</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Nöbete Kalıyorum*</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4"/>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indent="266700">
                        <a:lnSpc>
                          <a:spcPct val="150000"/>
                        </a:lnSpc>
                        <a:spcAft>
                          <a:spcPts val="0"/>
                        </a:spcAft>
                      </a:pPr>
                      <a:r>
                        <a:rPr lang="tr-TR" sz="1000" b="1" dirty="0">
                          <a:latin typeface="Ebrima" pitchFamily="2" charset="0"/>
                          <a:ea typeface="Ebrima" pitchFamily="2" charset="0"/>
                          <a:cs typeface="Ebrima" pitchFamily="2" charset="0"/>
                        </a:rPr>
                        <a:t>*Nöbete kalıyorsanız, nöbet bilginize uygun olan kutuyu işaretleyiniz.</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h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10015"/>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Haftada birden fazla gece</a:t>
                      </a:r>
                      <a:r>
                        <a:rPr lang="tr-TR" sz="1000" baseline="0" dirty="0">
                          <a:latin typeface="Ebrima" pitchFamily="2" charset="0"/>
                          <a:ea typeface="Ebrima" pitchFamily="2" charset="0"/>
                          <a:cs typeface="Ebrima" pitchFamily="2" charset="0"/>
                        </a:rPr>
                        <a:t> nöbeti</a:t>
                      </a: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Haftada birden fazla gece</a:t>
                      </a:r>
                      <a:r>
                        <a:rPr lang="tr-TR" sz="1000" baseline="0" dirty="0">
                          <a:latin typeface="Ebrima" pitchFamily="2" charset="0"/>
                          <a:ea typeface="Ebrima" pitchFamily="2" charset="0"/>
                          <a:cs typeface="Ebrima" pitchFamily="2" charset="0"/>
                        </a:rPr>
                        <a:t> nöbeti</a:t>
                      </a: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6"/>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Haftada bir hafta sonu nöbeti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Haftada bir hafta sonu nöbeti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7"/>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Haftada birkaç gün 20.00 nöbeti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Haftada birkaç gün 20.00 nöbeti</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8"/>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Ayda bir nöbet</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Ayda bir nöbet</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9"/>
                  </a:ext>
                </a:extLst>
              </a:tr>
              <a:tr h="408114">
                <a:tc vMerge="1">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Birkaç ayda bir nöbet</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Birkaç ayda bir nöbet</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20"/>
                  </a:ext>
                </a:extLst>
              </a:tr>
              <a:tr h="408114">
                <a:tc>
                  <a:txBody>
                    <a:bodyPr/>
                    <a:lstStyle/>
                    <a:p>
                      <a:pPr>
                        <a:lnSpc>
                          <a:spcPct val="150000"/>
                        </a:lnSpc>
                        <a:spcAft>
                          <a:spcPts val="0"/>
                        </a:spcAft>
                      </a:pPr>
                      <a:r>
                        <a:rPr lang="tr-TR" sz="1000" dirty="0">
                          <a:latin typeface="Ebrima" pitchFamily="2" charset="0"/>
                          <a:ea typeface="Ebrima" pitchFamily="2" charset="0"/>
                          <a:cs typeface="Ebrima" pitchFamily="2" charset="0"/>
                        </a:rPr>
                        <a:t>Ortalama Gelir</a:t>
                      </a: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indent="266700">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21"/>
                  </a:ext>
                </a:extLst>
              </a:tr>
            </a:tbl>
          </a:graphicData>
        </a:graphic>
      </p:graphicFrame>
      <p:sp>
        <p:nvSpPr>
          <p:cNvPr id="3" name="2 Dikdörtgen"/>
          <p:cNvSpPr/>
          <p:nvPr/>
        </p:nvSpPr>
        <p:spPr>
          <a:xfrm>
            <a:off x="1656000" y="2069419"/>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3 Dikdörtgen"/>
          <p:cNvSpPr/>
          <p:nvPr/>
        </p:nvSpPr>
        <p:spPr>
          <a:xfrm>
            <a:off x="1656000" y="1245738"/>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Dikdörtgen"/>
          <p:cNvSpPr/>
          <p:nvPr/>
        </p:nvSpPr>
        <p:spPr>
          <a:xfrm>
            <a:off x="1656000" y="167400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Dikdörtgen"/>
          <p:cNvSpPr/>
          <p:nvPr/>
        </p:nvSpPr>
        <p:spPr>
          <a:xfrm>
            <a:off x="1656000" y="2470359"/>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Dikdörtgen"/>
          <p:cNvSpPr/>
          <p:nvPr/>
        </p:nvSpPr>
        <p:spPr>
          <a:xfrm>
            <a:off x="1656000" y="2889899"/>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Dikdörtgen"/>
          <p:cNvSpPr/>
          <p:nvPr/>
        </p:nvSpPr>
        <p:spPr>
          <a:xfrm>
            <a:off x="1656000" y="329492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Dikdörtgen"/>
          <p:cNvSpPr/>
          <p:nvPr/>
        </p:nvSpPr>
        <p:spPr>
          <a:xfrm>
            <a:off x="4105950" y="1250894"/>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Dikdörtgen"/>
          <p:cNvSpPr/>
          <p:nvPr/>
        </p:nvSpPr>
        <p:spPr>
          <a:xfrm>
            <a:off x="4105950" y="167400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Dikdörtgen"/>
          <p:cNvSpPr/>
          <p:nvPr/>
        </p:nvSpPr>
        <p:spPr>
          <a:xfrm>
            <a:off x="4105950" y="2080525"/>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11 Dikdörtgen"/>
          <p:cNvSpPr/>
          <p:nvPr/>
        </p:nvSpPr>
        <p:spPr>
          <a:xfrm>
            <a:off x="4097772" y="2481072"/>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Dikdörtgen"/>
          <p:cNvSpPr/>
          <p:nvPr/>
        </p:nvSpPr>
        <p:spPr>
          <a:xfrm>
            <a:off x="4104000" y="291309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13 Dikdörtgen"/>
          <p:cNvSpPr/>
          <p:nvPr/>
        </p:nvSpPr>
        <p:spPr>
          <a:xfrm>
            <a:off x="4104000" y="329492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Dikdörtgen"/>
          <p:cNvSpPr/>
          <p:nvPr/>
        </p:nvSpPr>
        <p:spPr>
          <a:xfrm>
            <a:off x="1656000" y="6140588"/>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16 Dikdörtgen"/>
          <p:cNvSpPr/>
          <p:nvPr/>
        </p:nvSpPr>
        <p:spPr>
          <a:xfrm>
            <a:off x="1656000" y="655880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17 Dikdörtgen"/>
          <p:cNvSpPr/>
          <p:nvPr/>
        </p:nvSpPr>
        <p:spPr>
          <a:xfrm>
            <a:off x="1656000" y="735951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18 Dikdörtgen"/>
          <p:cNvSpPr/>
          <p:nvPr/>
        </p:nvSpPr>
        <p:spPr>
          <a:xfrm>
            <a:off x="1656000" y="776057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19 Dikdörtgen"/>
          <p:cNvSpPr/>
          <p:nvPr/>
        </p:nvSpPr>
        <p:spPr>
          <a:xfrm>
            <a:off x="1656000" y="8189752"/>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20 Dikdörtgen"/>
          <p:cNvSpPr/>
          <p:nvPr/>
        </p:nvSpPr>
        <p:spPr>
          <a:xfrm>
            <a:off x="1656000" y="860872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21 Dikdörtgen"/>
          <p:cNvSpPr/>
          <p:nvPr/>
        </p:nvSpPr>
        <p:spPr>
          <a:xfrm>
            <a:off x="1656000" y="901285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22 Dikdörtgen"/>
          <p:cNvSpPr/>
          <p:nvPr/>
        </p:nvSpPr>
        <p:spPr>
          <a:xfrm>
            <a:off x="4105950" y="6149112"/>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23 Dikdörtgen"/>
          <p:cNvSpPr/>
          <p:nvPr/>
        </p:nvSpPr>
        <p:spPr>
          <a:xfrm>
            <a:off x="4105950" y="6544004"/>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24 Dikdörtgen"/>
          <p:cNvSpPr/>
          <p:nvPr/>
        </p:nvSpPr>
        <p:spPr>
          <a:xfrm>
            <a:off x="4105950" y="735951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25 Dikdörtgen"/>
          <p:cNvSpPr/>
          <p:nvPr/>
        </p:nvSpPr>
        <p:spPr>
          <a:xfrm>
            <a:off x="4097772" y="779151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26 Dikdörtgen"/>
          <p:cNvSpPr/>
          <p:nvPr/>
        </p:nvSpPr>
        <p:spPr>
          <a:xfrm>
            <a:off x="4105950" y="8186408"/>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27 Dikdörtgen"/>
          <p:cNvSpPr/>
          <p:nvPr/>
        </p:nvSpPr>
        <p:spPr>
          <a:xfrm>
            <a:off x="4105950" y="858130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9" name="28 Dikdörtgen"/>
          <p:cNvSpPr/>
          <p:nvPr/>
        </p:nvSpPr>
        <p:spPr>
          <a:xfrm>
            <a:off x="4105950" y="900192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0" name="29 Dikdörtgen"/>
          <p:cNvSpPr/>
          <p:nvPr/>
        </p:nvSpPr>
        <p:spPr>
          <a:xfrm>
            <a:off x="1656000" y="3725994"/>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1" name="30 Dikdörtgen"/>
          <p:cNvSpPr/>
          <p:nvPr/>
        </p:nvSpPr>
        <p:spPr>
          <a:xfrm>
            <a:off x="4105950" y="367995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31 Dikdörtgen"/>
          <p:cNvSpPr/>
          <p:nvPr/>
        </p:nvSpPr>
        <p:spPr>
          <a:xfrm>
            <a:off x="1656000" y="4103988"/>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3" name="32 Dikdörtgen"/>
          <p:cNvSpPr/>
          <p:nvPr/>
        </p:nvSpPr>
        <p:spPr>
          <a:xfrm>
            <a:off x="4104000" y="4103988"/>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4" name="33 Dikdörtgen"/>
          <p:cNvSpPr/>
          <p:nvPr/>
        </p:nvSpPr>
        <p:spPr>
          <a:xfrm>
            <a:off x="2894961" y="248400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34 Dikdörtgen"/>
          <p:cNvSpPr/>
          <p:nvPr/>
        </p:nvSpPr>
        <p:spPr>
          <a:xfrm>
            <a:off x="5344911" y="2481072"/>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35 Dikdörtgen"/>
          <p:cNvSpPr/>
          <p:nvPr/>
        </p:nvSpPr>
        <p:spPr>
          <a:xfrm>
            <a:off x="2907336" y="167400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7" name="36 Dikdörtgen"/>
          <p:cNvSpPr/>
          <p:nvPr/>
        </p:nvSpPr>
        <p:spPr>
          <a:xfrm>
            <a:off x="5344911" y="167400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37 Metin kutusu"/>
          <p:cNvSpPr txBox="1"/>
          <p:nvPr/>
        </p:nvSpPr>
        <p:spPr>
          <a:xfrm>
            <a:off x="0" y="9706108"/>
            <a:ext cx="6858000" cy="184666"/>
          </a:xfrm>
          <a:prstGeom prst="rect">
            <a:avLst/>
          </a:prstGeom>
          <a:noFill/>
        </p:spPr>
        <p:txBody>
          <a:bodyPr wrap="square" rtlCol="0">
            <a:spAutoFit/>
          </a:bodyPr>
          <a:lstStyle/>
          <a:p>
            <a:pPr algn="ctr"/>
            <a:r>
              <a:rPr lang="tr-TR" sz="600" dirty="0">
                <a:latin typeface="Ebrima" pitchFamily="2" charset="0"/>
                <a:ea typeface="Ebrima" pitchFamily="2" charset="0"/>
                <a:cs typeface="Ebrima" pitchFamily="2" charset="0"/>
              </a:rPr>
              <a:t>MİNİK HACETTEPELİLER KREŞİ  BAŞVURU FORMU</a:t>
            </a:r>
          </a:p>
        </p:txBody>
      </p:sp>
      <p:sp>
        <p:nvSpPr>
          <p:cNvPr id="39" name="38 Metin kutusu"/>
          <p:cNvSpPr txBox="1"/>
          <p:nvPr/>
        </p:nvSpPr>
        <p:spPr>
          <a:xfrm>
            <a:off x="6534000" y="9675331"/>
            <a:ext cx="324000" cy="246221"/>
          </a:xfrm>
          <a:prstGeom prst="rect">
            <a:avLst/>
          </a:prstGeom>
          <a:noFill/>
        </p:spPr>
        <p:txBody>
          <a:bodyPr wrap="square" rtlCol="0">
            <a:spAutoFit/>
          </a:bodyPr>
          <a:lstStyle/>
          <a:p>
            <a:pPr algn="ctr"/>
            <a:r>
              <a:rPr lang="tr-TR" sz="1000" dirty="0">
                <a:latin typeface="Ebrima" pitchFamily="2" charset="0"/>
                <a:ea typeface="Ebrima" pitchFamily="2" charset="0"/>
                <a:cs typeface="Ebrima" pitchFamily="2" charset="0"/>
              </a:rPr>
              <a:t>2</a:t>
            </a:r>
          </a:p>
        </p:txBody>
      </p:sp>
      <p:sp>
        <p:nvSpPr>
          <p:cNvPr id="15" name="Dikdörtgen 14">
            <a:extLst>
              <a:ext uri="{FF2B5EF4-FFF2-40B4-BE49-F238E27FC236}">
                <a16:creationId xmlns:a16="http://schemas.microsoft.com/office/drawing/2014/main" id="{44E0E4B2-4A65-42F6-9279-62B9D4082C26}"/>
              </a:ext>
            </a:extLst>
          </p:cNvPr>
          <p:cNvSpPr/>
          <p:nvPr/>
        </p:nvSpPr>
        <p:spPr>
          <a:xfrm>
            <a:off x="2253021" y="386489"/>
            <a:ext cx="2351285" cy="276999"/>
          </a:xfrm>
          <a:prstGeom prst="rect">
            <a:avLst/>
          </a:prstGeom>
        </p:spPr>
        <p:txBody>
          <a:bodyPr wrap="none">
            <a:spAutoFit/>
          </a:bodyPr>
          <a:lstStyle/>
          <a:p>
            <a:r>
              <a:rPr lang="tr-TR" sz="1200" dirty="0">
                <a:latin typeface="Comic Sans MS" panose="030F0702030302020204" pitchFamily="66" charset="0"/>
                <a:ea typeface="Comic Sans MS" panose="030F0702030302020204" pitchFamily="66" charset="0"/>
                <a:cs typeface="Comic Sans MS" panose="030F0702030302020204" pitchFamily="66" charset="0"/>
              </a:rPr>
              <a:t>EBEVEYN</a:t>
            </a:r>
            <a:r>
              <a:rPr lang="tr-TR" sz="1200" spc="-30" dirty="0">
                <a:latin typeface="Comic Sans MS" panose="030F0702030302020204" pitchFamily="66" charset="0"/>
                <a:ea typeface="Comic Sans MS" panose="030F0702030302020204" pitchFamily="66" charset="0"/>
                <a:cs typeface="Comic Sans MS" panose="030F0702030302020204" pitchFamily="66" charset="0"/>
              </a:rPr>
              <a:t> </a:t>
            </a:r>
            <a:r>
              <a:rPr lang="tr-TR" sz="1200" dirty="0">
                <a:latin typeface="Comic Sans MS" panose="030F0702030302020204" pitchFamily="66" charset="0"/>
                <a:ea typeface="Comic Sans MS" panose="030F0702030302020204" pitchFamily="66" charset="0"/>
                <a:cs typeface="Comic Sans MS" panose="030F0702030302020204" pitchFamily="66" charset="0"/>
              </a:rPr>
              <a:t>ÇALIŞMA</a:t>
            </a:r>
            <a:r>
              <a:rPr lang="tr-TR" sz="1200" spc="-25" dirty="0">
                <a:latin typeface="Comic Sans MS" panose="030F0702030302020204" pitchFamily="66" charset="0"/>
                <a:ea typeface="Comic Sans MS" panose="030F0702030302020204" pitchFamily="66" charset="0"/>
                <a:cs typeface="Comic Sans MS" panose="030F0702030302020204" pitchFamily="66" charset="0"/>
              </a:rPr>
              <a:t> </a:t>
            </a:r>
            <a:r>
              <a:rPr lang="tr-TR" sz="1200" dirty="0">
                <a:latin typeface="Comic Sans MS" panose="030F0702030302020204" pitchFamily="66" charset="0"/>
                <a:ea typeface="Comic Sans MS" panose="030F0702030302020204" pitchFamily="66" charset="0"/>
                <a:cs typeface="Comic Sans MS" panose="030F0702030302020204" pitchFamily="66" charset="0"/>
              </a:rPr>
              <a:t>BİLGİSİ</a:t>
            </a:r>
            <a:endParaRPr lang="tr-TR"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extLst>
              <p:ext uri="{D42A27DB-BD31-4B8C-83A1-F6EECF244321}">
                <p14:modId xmlns:p14="http://schemas.microsoft.com/office/powerpoint/2010/main" val="481599429"/>
              </p:ext>
            </p:extLst>
          </p:nvPr>
        </p:nvGraphicFramePr>
        <p:xfrm>
          <a:off x="404664" y="129488"/>
          <a:ext cx="6048000" cy="9105560"/>
        </p:xfrm>
        <a:graphic>
          <a:graphicData uri="http://schemas.openxmlformats.org/drawingml/2006/table">
            <a:tbl>
              <a:tblPr/>
              <a:tblGrid>
                <a:gridCol w="6048000">
                  <a:extLst>
                    <a:ext uri="{9D8B030D-6E8A-4147-A177-3AD203B41FA5}">
                      <a16:colId xmlns:a16="http://schemas.microsoft.com/office/drawing/2014/main" val="20000"/>
                    </a:ext>
                  </a:extLst>
                </a:gridCol>
              </a:tblGrid>
              <a:tr h="576000">
                <a:tc>
                  <a:txBody>
                    <a:bodyPr/>
                    <a:lstStyle/>
                    <a:p>
                      <a:pPr marL="0" indent="180975">
                        <a:lnSpc>
                          <a:spcPct val="150000"/>
                        </a:lnSpc>
                        <a:spcAft>
                          <a:spcPts val="0"/>
                        </a:spcAft>
                      </a:pPr>
                      <a:endParaRPr lang="tr-TR" sz="1000" dirty="0">
                        <a:latin typeface="Ebrima" pitchFamily="2" charset="0"/>
                        <a:ea typeface="Ebrima" pitchFamily="2" charset="0"/>
                        <a:cs typeface="Ebrima" pitchFamily="2" charset="0"/>
                      </a:endParaRPr>
                    </a:p>
                    <a:p>
                      <a:pPr marL="0" indent="180975">
                        <a:lnSpc>
                          <a:spcPct val="150000"/>
                        </a:lnSpc>
                        <a:spcAft>
                          <a:spcPts val="0"/>
                        </a:spcAft>
                      </a:pPr>
                      <a:r>
                        <a:rPr lang="tr-TR" sz="1000" dirty="0">
                          <a:latin typeface="Ebrima" pitchFamily="2" charset="0"/>
                          <a:ea typeface="Ebrima" pitchFamily="2" charset="0"/>
                          <a:cs typeface="Ebrima" pitchFamily="2" charset="0"/>
                        </a:rPr>
                        <a:t>Ebeveyn ve Çocuk Hakkında Bilgiler</a:t>
                      </a:r>
                    </a:p>
                    <a:p>
                      <a:pPr marL="0" indent="180975">
                        <a:lnSpc>
                          <a:spcPct val="150000"/>
                        </a:lnSpc>
                        <a:spcAft>
                          <a:spcPts val="0"/>
                        </a:spcAft>
                      </a:pPr>
                      <a:endParaRPr lang="tr-TR" sz="1000" dirty="0">
                        <a:latin typeface="Ebrima" pitchFamily="2" charset="0"/>
                        <a:ea typeface="Ebrima" pitchFamily="2" charset="0"/>
                        <a:cs typeface="Ebrima" pitchFamily="2" charset="0"/>
                      </a:endParaRPr>
                    </a:p>
                    <a:p>
                      <a:pPr marL="0" indent="180975">
                        <a:lnSpc>
                          <a:spcPct val="150000"/>
                        </a:lnSpc>
                        <a:spcAft>
                          <a:spcPts val="0"/>
                        </a:spcAft>
                      </a:pPr>
                      <a:r>
                        <a:rPr lang="tr-TR" sz="1000" dirty="0">
                          <a:latin typeface="Ebrima" pitchFamily="2" charset="0"/>
                          <a:ea typeface="Ebrima" pitchFamily="2" charset="0"/>
                          <a:cs typeface="Ebrima" pitchFamily="2" charset="0"/>
                        </a:rPr>
                        <a:t>1. Çocuğunuz ile doğumundan itibaren ilgilenen kişi ya da kurumları belirtiniz..</a:t>
                      </a:r>
                    </a:p>
                  </a:txBody>
                  <a:tcPr marL="43997" marR="43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76000">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76000">
                <a:tc>
                  <a:txBody>
                    <a:bodyPr/>
                    <a:lstStyle/>
                    <a:p>
                      <a:pPr marL="0" indent="180975">
                        <a:lnSpc>
                          <a:spcPct val="150000"/>
                        </a:lnSpc>
                        <a:spcAft>
                          <a:spcPts val="0"/>
                        </a:spcAft>
                      </a:pPr>
                      <a:r>
                        <a:rPr lang="tr-TR" sz="1000" dirty="0">
                          <a:latin typeface="Ebrima" pitchFamily="2" charset="0"/>
                          <a:ea typeface="Ebrima" pitchFamily="2" charset="0"/>
                          <a:cs typeface="Ebrima" pitchFamily="2" charset="0"/>
                        </a:rPr>
                        <a:t>2. Evinizde</a:t>
                      </a:r>
                      <a:r>
                        <a:rPr lang="tr-TR" sz="1000" baseline="0" dirty="0">
                          <a:latin typeface="Ebrima" pitchFamily="2" charset="0"/>
                          <a:ea typeface="Ebrima" pitchFamily="2" charset="0"/>
                          <a:cs typeface="Ebrima" pitchFamily="2" charset="0"/>
                        </a:rPr>
                        <a:t> sizinle</a:t>
                      </a:r>
                      <a:r>
                        <a:rPr lang="tr-TR" sz="1000" dirty="0">
                          <a:latin typeface="Ebrima" pitchFamily="2" charset="0"/>
                          <a:ea typeface="Ebrima" pitchFamily="2" charset="0"/>
                          <a:cs typeface="Ebrima" pitchFamily="2" charset="0"/>
                        </a:rPr>
                        <a:t> birlikte yaşayan başka kişiler varsa yakınlık derecelerini</a:t>
                      </a:r>
                      <a:r>
                        <a:rPr lang="tr-TR" sz="1000" baseline="0" dirty="0">
                          <a:latin typeface="Ebrima" pitchFamily="2" charset="0"/>
                          <a:ea typeface="Ebrima" pitchFamily="2" charset="0"/>
                          <a:cs typeface="Ebrima" pitchFamily="2" charset="0"/>
                        </a:rPr>
                        <a:t> ve yaşlarını belirtiniz..</a:t>
                      </a: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76000">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76000">
                <a:tc>
                  <a:txBody>
                    <a:bodyPr/>
                    <a:lstStyle/>
                    <a:p>
                      <a:pPr marL="0" indent="180975">
                        <a:lnSpc>
                          <a:spcPct val="150000"/>
                        </a:lnSpc>
                        <a:spcAft>
                          <a:spcPts val="0"/>
                        </a:spcAft>
                      </a:pPr>
                      <a:r>
                        <a:rPr lang="tr-TR" sz="1000" dirty="0">
                          <a:latin typeface="Ebrima" pitchFamily="2" charset="0"/>
                          <a:ea typeface="Ebrima" pitchFamily="2" charset="0"/>
                          <a:cs typeface="Ebrima" pitchFamily="2" charset="0"/>
                        </a:rPr>
                        <a:t>3. Anne ve</a:t>
                      </a:r>
                      <a:r>
                        <a:rPr lang="tr-TR" sz="1000" baseline="0" dirty="0">
                          <a:latin typeface="Ebrima" pitchFamily="2" charset="0"/>
                          <a:ea typeface="Ebrima" pitchFamily="2" charset="0"/>
                          <a:cs typeface="Ebrima" pitchFamily="2" charset="0"/>
                        </a:rPr>
                        <a:t> baba olarak boşandıysanız</a:t>
                      </a:r>
                      <a:r>
                        <a:rPr lang="tr-TR" sz="1000" baseline="30000" dirty="0">
                          <a:latin typeface="Ebrima" pitchFamily="2" charset="0"/>
                          <a:ea typeface="Ebrima" pitchFamily="2" charset="0"/>
                          <a:cs typeface="Ebrima" pitchFamily="2" charset="0"/>
                        </a:rPr>
                        <a:t>1</a:t>
                      </a:r>
                      <a:r>
                        <a:rPr lang="tr-TR" sz="1000" baseline="0" dirty="0">
                          <a:latin typeface="Ebrima" pitchFamily="2" charset="0"/>
                          <a:ea typeface="Ebrima" pitchFamily="2" charset="0"/>
                          <a:cs typeface="Ebrima" pitchFamily="2" charset="0"/>
                        </a:rPr>
                        <a:t>, çocuğunuzun kiminle yaşadığını belirtiniz.</a:t>
                      </a: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76000">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76000">
                <a:tc>
                  <a:txBody>
                    <a:bodyPr/>
                    <a:lstStyle/>
                    <a:p>
                      <a:pPr marL="0" indent="266700">
                        <a:lnSpc>
                          <a:spcPct val="150000"/>
                        </a:lnSpc>
                        <a:spcAft>
                          <a:spcPts val="0"/>
                        </a:spcAft>
                      </a:pPr>
                      <a:r>
                        <a:rPr lang="tr-TR" sz="1000" dirty="0">
                          <a:latin typeface="Ebrima" pitchFamily="2" charset="0"/>
                          <a:ea typeface="Ebrima" pitchFamily="2" charset="0"/>
                          <a:cs typeface="Ebrima" pitchFamily="2" charset="0"/>
                        </a:rPr>
                        <a:t>4. Anne ve baba ayrı şehirlerde ikamet</a:t>
                      </a:r>
                      <a:r>
                        <a:rPr lang="tr-TR" sz="1000" baseline="0" dirty="0">
                          <a:latin typeface="Ebrima" pitchFamily="2" charset="0"/>
                          <a:ea typeface="Ebrima" pitchFamily="2" charset="0"/>
                          <a:cs typeface="Ebrima" pitchFamily="2" charset="0"/>
                        </a:rPr>
                        <a:t> ediyorsanız</a:t>
                      </a:r>
                      <a:r>
                        <a:rPr lang="tr-TR" sz="1000" baseline="30000" dirty="0">
                          <a:latin typeface="Ebrima" pitchFamily="2" charset="0"/>
                          <a:ea typeface="Ebrima" pitchFamily="2" charset="0"/>
                          <a:cs typeface="Ebrima" pitchFamily="2" charset="0"/>
                        </a:rPr>
                        <a:t>2</a:t>
                      </a:r>
                      <a:r>
                        <a:rPr lang="tr-TR" sz="1000" baseline="0" dirty="0">
                          <a:latin typeface="Ebrima" pitchFamily="2" charset="0"/>
                          <a:ea typeface="Ebrima" pitchFamily="2" charset="0"/>
                          <a:cs typeface="Ebrima" pitchFamily="2" charset="0"/>
                        </a:rPr>
                        <a:t>, çocuğunuzun kiminle yaşadığını belirtiniz.</a:t>
                      </a: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37480">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576000">
                <a:tc>
                  <a:txBody>
                    <a:bodyPr/>
                    <a:lstStyle/>
                    <a:p>
                      <a:pPr marL="0" indent="273050">
                        <a:lnSpc>
                          <a:spcPct val="150000"/>
                        </a:lnSpc>
                        <a:spcAft>
                          <a:spcPts val="0"/>
                        </a:spcAft>
                      </a:pPr>
                      <a:r>
                        <a:rPr lang="tr-TR" sz="1000" dirty="0">
                          <a:latin typeface="Ebrima" pitchFamily="2" charset="0"/>
                          <a:ea typeface="Ebrima" pitchFamily="2" charset="0"/>
                          <a:cs typeface="Ebrima" pitchFamily="2" charset="0"/>
                        </a:rPr>
                        <a:t>5. Kreş kaydı</a:t>
                      </a:r>
                      <a:r>
                        <a:rPr lang="tr-TR" sz="1000" baseline="0" dirty="0">
                          <a:latin typeface="Ebrima" pitchFamily="2" charset="0"/>
                          <a:ea typeface="Ebrima" pitchFamily="2" charset="0"/>
                          <a:cs typeface="Ebrima" pitchFamily="2" charset="0"/>
                        </a:rPr>
                        <a:t> için başvurduğunuz çocuğunuzdan hariç, özel gereksinimli çocuğunuz varsa</a:t>
                      </a:r>
                      <a:r>
                        <a:rPr lang="tr-TR" sz="1000" baseline="30000" dirty="0">
                          <a:latin typeface="Ebrima" pitchFamily="2" charset="0"/>
                          <a:ea typeface="Ebrima" pitchFamily="2" charset="0"/>
                          <a:cs typeface="Ebrima" pitchFamily="2" charset="0"/>
                        </a:rPr>
                        <a:t>3</a:t>
                      </a:r>
                      <a:r>
                        <a:rPr lang="tr-TR" sz="1000" baseline="0" dirty="0">
                          <a:latin typeface="Ebrima" pitchFamily="2" charset="0"/>
                          <a:ea typeface="Ebrima" pitchFamily="2" charset="0"/>
                          <a:cs typeface="Ebrima" pitchFamily="2" charset="0"/>
                        </a:rPr>
                        <a:t> yaşını ve</a:t>
                      </a:r>
                    </a:p>
                    <a:p>
                      <a:pPr marL="0" indent="273050">
                        <a:lnSpc>
                          <a:spcPct val="150000"/>
                        </a:lnSpc>
                        <a:spcAft>
                          <a:spcPts val="0"/>
                        </a:spcAft>
                      </a:pPr>
                      <a:r>
                        <a:rPr lang="tr-TR" sz="1000" baseline="0" dirty="0">
                          <a:latin typeface="Ebrima" pitchFamily="2" charset="0"/>
                          <a:ea typeface="Ebrima" pitchFamily="2" charset="0"/>
                          <a:cs typeface="Ebrima" pitchFamily="2" charset="0"/>
                        </a:rPr>
                        <a:t>tanısını belirtiniz.</a:t>
                      </a: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576000">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576000">
                <a:tc>
                  <a:txBody>
                    <a:bodyPr/>
                    <a:lstStyle/>
                    <a:p>
                      <a:pPr marL="0" marR="0" lvl="0" indent="273050" algn="l" defTabSz="914400" rtl="0" eaLnBrk="1" fontAlgn="auto" latinLnBrk="0" hangingPunct="1">
                        <a:lnSpc>
                          <a:spcPct val="150000"/>
                        </a:lnSpc>
                        <a:spcBef>
                          <a:spcPts val="0"/>
                        </a:spcBef>
                        <a:spcAft>
                          <a:spcPts val="0"/>
                        </a:spcAft>
                        <a:buClrTx/>
                        <a:buSzTx/>
                        <a:buFontTx/>
                        <a:buNone/>
                        <a:tabLst/>
                        <a:defRPr/>
                      </a:pPr>
                      <a:r>
                        <a:rPr lang="tr-TR" sz="1000" dirty="0">
                          <a:latin typeface="Ebrima" pitchFamily="2" charset="0"/>
                          <a:ea typeface="Ebrima" pitchFamily="2" charset="0"/>
                          <a:cs typeface="Ebrima" pitchFamily="2" charset="0"/>
                        </a:rPr>
                        <a:t>6. İhtiyaç halinde çocuğunuzu bırakabileceğiniz</a:t>
                      </a:r>
                      <a:r>
                        <a:rPr lang="tr-TR" sz="1000" baseline="0" dirty="0">
                          <a:latin typeface="Ebrima" pitchFamily="2" charset="0"/>
                          <a:ea typeface="Ebrima" pitchFamily="2" charset="0"/>
                          <a:cs typeface="Ebrima" pitchFamily="2" charset="0"/>
                        </a:rPr>
                        <a:t>, Ankara ili içerisinde ikamet eden kişiler var mı? Varsa yakınlık derecesini belirtiniz.</a:t>
                      </a:r>
                    </a:p>
                    <a:p>
                      <a:pPr marL="0" marR="0" lvl="0" indent="273050" algn="l" defTabSz="914400" rtl="0" eaLnBrk="1" fontAlgn="auto" latinLnBrk="0" hangingPunct="1">
                        <a:lnSpc>
                          <a:spcPct val="150000"/>
                        </a:lnSpc>
                        <a:spcBef>
                          <a:spcPts val="0"/>
                        </a:spcBef>
                        <a:spcAft>
                          <a:spcPts val="0"/>
                        </a:spcAft>
                        <a:buClrTx/>
                        <a:buSzTx/>
                        <a:buFontTx/>
                        <a:buNone/>
                        <a:tabLst/>
                        <a:defRPr/>
                      </a:pPr>
                      <a:endParaRPr lang="tr-TR" sz="1000" dirty="0">
                        <a:latin typeface="Ebrima" pitchFamily="2" charset="0"/>
                        <a:ea typeface="Ebrima" pitchFamily="2" charset="0"/>
                        <a:cs typeface="Ebrima" pitchFamily="2" charset="0"/>
                      </a:endParaRPr>
                    </a:p>
                    <a:p>
                      <a:pPr marL="0" indent="273050">
                        <a:lnSpc>
                          <a:spcPct val="150000"/>
                        </a:lnSpc>
                        <a:spcAft>
                          <a:spcPts val="0"/>
                        </a:spcAft>
                      </a:pPr>
                      <a:endParaRPr lang="tr-TR" sz="1000" dirty="0">
                        <a:latin typeface="Ebrima" pitchFamily="2" charset="0"/>
                        <a:ea typeface="Ebrima" pitchFamily="2" charset="0"/>
                        <a:cs typeface="Ebrima" pitchFamily="2" charset="0"/>
                      </a:endParaRPr>
                    </a:p>
                    <a:p>
                      <a:pPr marL="0" indent="273050">
                        <a:lnSpc>
                          <a:spcPct val="150000"/>
                        </a:lnSpc>
                        <a:spcAft>
                          <a:spcPts val="0"/>
                        </a:spcAft>
                      </a:pPr>
                      <a:r>
                        <a:rPr lang="tr-TR" sz="1000" dirty="0">
                          <a:latin typeface="Ebrima" pitchFamily="2" charset="0"/>
                          <a:ea typeface="Ebrima" pitchFamily="2" charset="0"/>
                          <a:cs typeface="Ebrima" pitchFamily="2" charset="0"/>
                        </a:rPr>
                        <a:t>7. Kreş kaydı için başvurduğunuz çocuğunuzun ikiz kardeşi varsa</a:t>
                      </a:r>
                      <a:r>
                        <a:rPr lang="tr-TR" sz="1000" baseline="30000" dirty="0">
                          <a:latin typeface="Ebrima" pitchFamily="2" charset="0"/>
                          <a:ea typeface="Ebrima" pitchFamily="2" charset="0"/>
                          <a:cs typeface="Ebrima" pitchFamily="2" charset="0"/>
                        </a:rPr>
                        <a:t>4</a:t>
                      </a:r>
                      <a:r>
                        <a:rPr lang="tr-TR" sz="1000" dirty="0">
                          <a:latin typeface="Ebrima" pitchFamily="2" charset="0"/>
                          <a:ea typeface="Ebrima" pitchFamily="2" charset="0"/>
                          <a:cs typeface="Ebrima" pitchFamily="2" charset="0"/>
                        </a:rPr>
                        <a:t> lütfen belirtiniz.</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375184">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432048">
                <a:tc>
                  <a:txBody>
                    <a:bodyPr/>
                    <a:lstStyle/>
                    <a:p>
                      <a:pPr marL="0" indent="273050">
                        <a:lnSpc>
                          <a:spcPct val="150000"/>
                        </a:lnSpc>
                        <a:spcAft>
                          <a:spcPts val="0"/>
                        </a:spcAft>
                      </a:pPr>
                      <a:r>
                        <a:rPr lang="tr-TR" sz="1000" dirty="0">
                          <a:latin typeface="Ebrima" pitchFamily="2" charset="0"/>
                          <a:ea typeface="Ebrima" pitchFamily="2" charset="0"/>
                          <a:cs typeface="Ebrima" pitchFamily="2" charset="0"/>
                        </a:rPr>
                        <a:t>8. Minik Hacettepeliler Kreşi’nden daha önce hizmet aldıysanız</a:t>
                      </a:r>
                      <a:r>
                        <a:rPr lang="tr-TR" sz="1000" baseline="0" dirty="0">
                          <a:latin typeface="Ebrima" pitchFamily="2" charset="0"/>
                          <a:ea typeface="Ebrima" pitchFamily="2" charset="0"/>
                          <a:cs typeface="Ebrima" pitchFamily="2" charset="0"/>
                        </a:rPr>
                        <a:t> lütfen belirtiniz.</a:t>
                      </a: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0">
                <a:tc>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576000">
                <a:tc>
                  <a:txBody>
                    <a:bodyPr/>
                    <a:lstStyle/>
                    <a:p>
                      <a:pPr marL="0" indent="273050">
                        <a:lnSpc>
                          <a:spcPct val="150000"/>
                        </a:lnSpc>
                        <a:spcAft>
                          <a:spcPts val="0"/>
                        </a:spcAft>
                      </a:pPr>
                      <a:r>
                        <a:rPr lang="tr-TR" sz="1000" dirty="0">
                          <a:latin typeface="Ebrima" pitchFamily="2" charset="0"/>
                          <a:ea typeface="Ebrima" pitchFamily="2" charset="0"/>
                          <a:cs typeface="Ebrima" pitchFamily="2" charset="0"/>
                        </a:rPr>
                        <a:t>9. Çocuğunuzun</a:t>
                      </a:r>
                      <a:r>
                        <a:rPr lang="tr-TR" sz="1000" baseline="0" dirty="0">
                          <a:latin typeface="Ebrima" pitchFamily="2" charset="0"/>
                          <a:ea typeface="Ebrima" pitchFamily="2" charset="0"/>
                          <a:cs typeface="Ebrima" pitchFamily="2" charset="0"/>
                        </a:rPr>
                        <a:t> annesi ya da babası vefat ettiyse</a:t>
                      </a:r>
                      <a:r>
                        <a:rPr lang="tr-TR" sz="1000" baseline="30000" dirty="0">
                          <a:latin typeface="Ebrima" pitchFamily="2" charset="0"/>
                          <a:ea typeface="Ebrima" pitchFamily="2" charset="0"/>
                          <a:cs typeface="Ebrima" pitchFamily="2" charset="0"/>
                        </a:rPr>
                        <a:t>5</a:t>
                      </a:r>
                      <a:r>
                        <a:rPr lang="tr-TR" sz="1000" baseline="0" dirty="0">
                          <a:latin typeface="Ebrima" pitchFamily="2" charset="0"/>
                          <a:ea typeface="Ebrima" pitchFamily="2" charset="0"/>
                          <a:cs typeface="Ebrima" pitchFamily="2" charset="0"/>
                        </a:rPr>
                        <a:t>, lütfen belirtiniz.</a:t>
                      </a: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76000">
                <a:tc>
                  <a:txBody>
                    <a:bodyPr/>
                    <a:lstStyle/>
                    <a:p>
                      <a:pPr>
                        <a:lnSpc>
                          <a:spcPct val="150000"/>
                        </a:lnSpc>
                        <a:spcAft>
                          <a:spcPts val="0"/>
                        </a:spcAft>
                      </a:pPr>
                      <a:endParaRPr lang="tr-TR" sz="6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bl>
          </a:graphicData>
        </a:graphic>
      </p:graphicFrame>
      <p:sp>
        <p:nvSpPr>
          <p:cNvPr id="3" name="2 Metin kutusu"/>
          <p:cNvSpPr txBox="1"/>
          <p:nvPr/>
        </p:nvSpPr>
        <p:spPr>
          <a:xfrm>
            <a:off x="0" y="9706108"/>
            <a:ext cx="6858000" cy="184666"/>
          </a:xfrm>
          <a:prstGeom prst="rect">
            <a:avLst/>
          </a:prstGeom>
          <a:noFill/>
        </p:spPr>
        <p:txBody>
          <a:bodyPr wrap="square" rtlCol="0">
            <a:spAutoFit/>
          </a:bodyPr>
          <a:lstStyle/>
          <a:p>
            <a:pPr algn="ctr"/>
            <a:r>
              <a:rPr lang="tr-TR" sz="600" dirty="0">
                <a:latin typeface="Ebrima" pitchFamily="2" charset="0"/>
                <a:ea typeface="Ebrima" pitchFamily="2" charset="0"/>
                <a:cs typeface="Ebrima" pitchFamily="2" charset="0"/>
              </a:rPr>
              <a:t>MİNİK HACETTEPELİLER KREŞİ  BAŞVURU FORMU</a:t>
            </a:r>
          </a:p>
        </p:txBody>
      </p:sp>
      <p:sp>
        <p:nvSpPr>
          <p:cNvPr id="4" name="3 Metin kutusu"/>
          <p:cNvSpPr txBox="1"/>
          <p:nvPr/>
        </p:nvSpPr>
        <p:spPr>
          <a:xfrm>
            <a:off x="6534000" y="9675331"/>
            <a:ext cx="324000" cy="246221"/>
          </a:xfrm>
          <a:prstGeom prst="rect">
            <a:avLst/>
          </a:prstGeom>
          <a:noFill/>
        </p:spPr>
        <p:txBody>
          <a:bodyPr wrap="square" rtlCol="0">
            <a:spAutoFit/>
          </a:bodyPr>
          <a:lstStyle/>
          <a:p>
            <a:pPr algn="ctr"/>
            <a:r>
              <a:rPr lang="tr-TR" sz="1000" dirty="0">
                <a:latin typeface="Ebrima" pitchFamily="2" charset="0"/>
                <a:ea typeface="Ebrima" pitchFamily="2" charset="0"/>
                <a:cs typeface="Ebrima" pitchFamily="2" charset="0"/>
              </a:rPr>
              <a:t>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extLst>
              <p:ext uri="{D42A27DB-BD31-4B8C-83A1-F6EECF244321}">
                <p14:modId xmlns:p14="http://schemas.microsoft.com/office/powerpoint/2010/main" val="2310781043"/>
              </p:ext>
            </p:extLst>
          </p:nvPr>
        </p:nvGraphicFramePr>
        <p:xfrm>
          <a:off x="332656" y="328680"/>
          <a:ext cx="6201344" cy="7829880"/>
        </p:xfrm>
        <a:graphic>
          <a:graphicData uri="http://schemas.openxmlformats.org/drawingml/2006/table">
            <a:tbl>
              <a:tblPr/>
              <a:tblGrid>
                <a:gridCol w="3100672">
                  <a:extLst>
                    <a:ext uri="{9D8B030D-6E8A-4147-A177-3AD203B41FA5}">
                      <a16:colId xmlns:a16="http://schemas.microsoft.com/office/drawing/2014/main" val="20000"/>
                    </a:ext>
                  </a:extLst>
                </a:gridCol>
                <a:gridCol w="3100672">
                  <a:extLst>
                    <a:ext uri="{9D8B030D-6E8A-4147-A177-3AD203B41FA5}">
                      <a16:colId xmlns:a16="http://schemas.microsoft.com/office/drawing/2014/main" val="20001"/>
                    </a:ext>
                  </a:extLst>
                </a:gridCol>
              </a:tblGrid>
              <a:tr h="0">
                <a:tc gridSpan="2">
                  <a:txBody>
                    <a:bodyPr/>
                    <a:lstStyle/>
                    <a:p>
                      <a:pPr marL="0" indent="180975">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0"/>
                  </a:ext>
                </a:extLst>
              </a:tr>
              <a:tr h="0">
                <a:tc gridSpan="2">
                  <a:txBody>
                    <a:bodyPr/>
                    <a:lstStyle/>
                    <a:p>
                      <a:pPr>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1"/>
                  </a:ext>
                </a:extLst>
              </a:tr>
              <a:tr h="47424">
                <a:tc gridSpan="2">
                  <a:txBody>
                    <a:bodyPr/>
                    <a:lstStyle/>
                    <a:p>
                      <a:pPr marL="0" indent="180975">
                        <a:lnSpc>
                          <a:spcPct val="150000"/>
                        </a:lnSpc>
                        <a:spcAft>
                          <a:spcPts val="0"/>
                        </a:spcAft>
                      </a:pPr>
                      <a:r>
                        <a:rPr lang="tr-TR" sz="1000" dirty="0">
                          <a:latin typeface="Ebrima" pitchFamily="2" charset="0"/>
                          <a:ea typeface="Ebrima" pitchFamily="2" charset="0"/>
                          <a:cs typeface="Ebrima" pitchFamily="2" charset="0"/>
                        </a:rPr>
                        <a:t>10. Çocuğunuz</a:t>
                      </a:r>
                      <a:r>
                        <a:rPr lang="tr-TR" sz="1000" baseline="0" dirty="0">
                          <a:latin typeface="Ebrima" pitchFamily="2" charset="0"/>
                          <a:ea typeface="Ebrima" pitchFamily="2" charset="0"/>
                          <a:cs typeface="Ebrima" pitchFamily="2" charset="0"/>
                        </a:rPr>
                        <a:t> ile ilgili özel durum varsa lütfen işaretleyiniz.</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2"/>
                  </a:ext>
                </a:extLst>
              </a:tr>
              <a:tr h="63232">
                <a:tc gridSpan="2">
                  <a:txBody>
                    <a:bodyPr/>
                    <a:lstStyle/>
                    <a:p>
                      <a:pPr marL="0" indent="627063">
                        <a:lnSpc>
                          <a:spcPct val="150000"/>
                        </a:lnSpc>
                        <a:spcAft>
                          <a:spcPts val="0"/>
                        </a:spcAft>
                      </a:pPr>
                      <a:endParaRPr lang="tr-TR" sz="1000" dirty="0">
                        <a:latin typeface="Ebrima" pitchFamily="2" charset="0"/>
                        <a:ea typeface="Ebrima" pitchFamily="2" charset="0"/>
                        <a:cs typeface="Ebrima" pitchFamily="2" charset="0"/>
                      </a:endParaRPr>
                    </a:p>
                    <a:p>
                      <a:pPr marL="0" indent="627063">
                        <a:lnSpc>
                          <a:spcPct val="150000"/>
                        </a:lnSpc>
                        <a:spcAft>
                          <a:spcPts val="0"/>
                        </a:spcAft>
                      </a:pPr>
                      <a:r>
                        <a:rPr lang="tr-TR" sz="1000" dirty="0">
                          <a:latin typeface="Ebrima" pitchFamily="2" charset="0"/>
                          <a:ea typeface="Ebrima" pitchFamily="2" charset="0"/>
                          <a:cs typeface="Ebrima" pitchFamily="2" charset="0"/>
                        </a:rPr>
                        <a:t>Evlat</a:t>
                      </a:r>
                      <a:r>
                        <a:rPr lang="tr-TR" sz="1000" baseline="0" dirty="0">
                          <a:latin typeface="Ebrima" pitchFamily="2" charset="0"/>
                          <a:ea typeface="Ebrima" pitchFamily="2" charset="0"/>
                          <a:cs typeface="Ebrima" pitchFamily="2" charset="0"/>
                        </a:rPr>
                        <a:t> edinildi</a:t>
                      </a:r>
                      <a:r>
                        <a:rPr lang="tr-TR" sz="1000" baseline="30000" dirty="0">
                          <a:latin typeface="Ebrima" pitchFamily="2" charset="0"/>
                          <a:ea typeface="Ebrima" pitchFamily="2" charset="0"/>
                          <a:cs typeface="Ebrima" pitchFamily="2" charset="0"/>
                        </a:rPr>
                        <a:t>6</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3"/>
                  </a:ext>
                </a:extLst>
              </a:tr>
              <a:tr h="570520">
                <a:tc gridSpan="2">
                  <a:txBody>
                    <a:bodyPr/>
                    <a:lstStyle/>
                    <a:p>
                      <a:pPr marL="0" indent="361950">
                        <a:lnSpc>
                          <a:spcPct val="150000"/>
                        </a:lnSpc>
                        <a:spcAft>
                          <a:spcPts val="0"/>
                        </a:spcAft>
                      </a:pPr>
                      <a:r>
                        <a:rPr lang="tr-TR" sz="1000" dirty="0">
                          <a:latin typeface="Ebrima" pitchFamily="2" charset="0"/>
                          <a:ea typeface="Ebrima" pitchFamily="2" charset="0"/>
                          <a:cs typeface="Ebrima" pitchFamily="2" charset="0"/>
                        </a:rPr>
                        <a:t>        Evlat edinilme yaşı :</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4"/>
                  </a:ext>
                </a:extLst>
              </a:tr>
              <a:tr h="347464">
                <a:tc gridSpan="2">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Koruyucu ailesiyiz</a:t>
                      </a:r>
                      <a:r>
                        <a:rPr lang="tr-TR" sz="1000" baseline="30000" dirty="0">
                          <a:latin typeface="Ebrima" pitchFamily="2" charset="0"/>
                          <a:ea typeface="Ebrima" pitchFamily="2" charset="0"/>
                          <a:cs typeface="Ebrima" pitchFamily="2" charset="0"/>
                        </a:rPr>
                        <a:t>7</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5"/>
                  </a:ext>
                </a:extLst>
              </a:tr>
              <a:tr h="316416">
                <a:tc gridSpan="2">
                  <a:txBody>
                    <a:bodyPr/>
                    <a:lstStyle/>
                    <a:p>
                      <a:pPr marL="0" indent="361950">
                        <a:lnSpc>
                          <a:spcPct val="150000"/>
                        </a:lnSpc>
                        <a:spcAft>
                          <a:spcPts val="0"/>
                        </a:spcAft>
                      </a:pPr>
                      <a:r>
                        <a:rPr lang="tr-TR" sz="1000" dirty="0">
                          <a:latin typeface="Ebrima" pitchFamily="2" charset="0"/>
                          <a:ea typeface="Ebrima" pitchFamily="2" charset="0"/>
                          <a:cs typeface="Ebrima" pitchFamily="2" charset="0"/>
                        </a:rPr>
                        <a:t>        Kaç Yıldır Sizinle Birlikte </a:t>
                      </a:r>
                      <a:r>
                        <a:rPr lang="tr-TR" sz="1000" baseline="0" dirty="0">
                          <a:latin typeface="Ebrima" pitchFamily="2" charset="0"/>
                          <a:ea typeface="Ebrima" pitchFamily="2" charset="0"/>
                          <a:cs typeface="Ebrima" pitchFamily="2" charset="0"/>
                        </a:rPr>
                        <a:t>:</a:t>
                      </a: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6"/>
                  </a:ext>
                </a:extLst>
              </a:tr>
              <a:tr h="576000">
                <a:tc gridSpan="2">
                  <a:txBody>
                    <a:bodyPr/>
                    <a:lstStyle/>
                    <a:p>
                      <a:pPr marL="0" indent="180975">
                        <a:lnSpc>
                          <a:spcPct val="150000"/>
                        </a:lnSpc>
                        <a:spcAft>
                          <a:spcPts val="0"/>
                        </a:spcAft>
                      </a:pPr>
                      <a:r>
                        <a:rPr lang="tr-TR" sz="1000" dirty="0">
                          <a:latin typeface="Ebrima" pitchFamily="2" charset="0"/>
                          <a:ea typeface="Ebrima" pitchFamily="2" charset="0"/>
                          <a:cs typeface="Ebrima" pitchFamily="2" charset="0"/>
                        </a:rPr>
                        <a:t>11. Aşağıdaki</a:t>
                      </a:r>
                      <a:r>
                        <a:rPr lang="tr-TR" sz="1000" baseline="0" dirty="0">
                          <a:latin typeface="Ebrima" pitchFamily="2" charset="0"/>
                          <a:ea typeface="Ebrima" pitchFamily="2" charset="0"/>
                          <a:cs typeface="Ebrima" pitchFamily="2" charset="0"/>
                        </a:rPr>
                        <a:t> özel durumlardan birine sahipseniz, işaretleyiniz.</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07"/>
                  </a:ext>
                </a:extLst>
              </a:tr>
              <a:tr h="504000">
                <a:tc>
                  <a:txBody>
                    <a:bodyPr/>
                    <a:lstStyle/>
                    <a:p>
                      <a:pPr marL="0" indent="355600" algn="l">
                        <a:lnSpc>
                          <a:spcPct val="150000"/>
                        </a:lnSpc>
                        <a:spcAft>
                          <a:spcPts val="0"/>
                        </a:spcAft>
                      </a:pPr>
                      <a:r>
                        <a:rPr lang="tr-TR" sz="1000" dirty="0">
                          <a:latin typeface="Ebrima" pitchFamily="2" charset="0"/>
                          <a:ea typeface="Ebrima" pitchFamily="2" charset="0"/>
                          <a:cs typeface="Ebrima" pitchFamily="2" charset="0"/>
                        </a:rPr>
                        <a:t>                                            Annenin</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355600" algn="l">
                        <a:lnSpc>
                          <a:spcPct val="150000"/>
                        </a:lnSpc>
                        <a:spcAft>
                          <a:spcPts val="0"/>
                        </a:spcAft>
                      </a:pPr>
                      <a:r>
                        <a:rPr lang="tr-TR" sz="1000" dirty="0">
                          <a:latin typeface="Ebrima" pitchFamily="2" charset="0"/>
                          <a:ea typeface="Ebrima" pitchFamily="2" charset="0"/>
                          <a:cs typeface="Ebrima" pitchFamily="2" charset="0"/>
                        </a:rPr>
                        <a:t>Babanın</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504000">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Kronik hastalığı</a:t>
                      </a:r>
                      <a:r>
                        <a:rPr lang="tr-TR" sz="1000" baseline="30000" dirty="0">
                          <a:latin typeface="Ebrima" pitchFamily="2" charset="0"/>
                          <a:ea typeface="Ebrima" pitchFamily="2" charset="0"/>
                          <a:cs typeface="Ebrima" pitchFamily="2" charset="0"/>
                        </a:rPr>
                        <a:t>8</a:t>
                      </a:r>
                      <a:r>
                        <a:rPr lang="tr-TR" sz="1000" dirty="0">
                          <a:latin typeface="Ebrima" pitchFamily="2" charset="0"/>
                          <a:ea typeface="Ebrima" pitchFamily="2" charset="0"/>
                          <a:cs typeface="Ebrima" pitchFamily="2" charset="0"/>
                        </a:rPr>
                        <a:t>                 Var</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Var</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504000">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                                          Yok</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Yok</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504000">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Engeli</a:t>
                      </a:r>
                      <a:r>
                        <a:rPr lang="tr-TR" sz="1000" baseline="30000" dirty="0">
                          <a:latin typeface="Ebrima" pitchFamily="2" charset="0"/>
                          <a:ea typeface="Ebrima" pitchFamily="2" charset="0"/>
                          <a:cs typeface="Ebrima" pitchFamily="2" charset="0"/>
                        </a:rPr>
                        <a:t>8</a:t>
                      </a:r>
                      <a:r>
                        <a:rPr lang="tr-TR" sz="1000" dirty="0">
                          <a:latin typeface="Ebrima" pitchFamily="2" charset="0"/>
                          <a:ea typeface="Ebrima" pitchFamily="2" charset="0"/>
                          <a:cs typeface="Ebrima" pitchFamily="2" charset="0"/>
                        </a:rPr>
                        <a:t>                                Var</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Var</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504000">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                                           Yok</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627063">
                        <a:lnSpc>
                          <a:spcPct val="150000"/>
                        </a:lnSpc>
                        <a:spcAft>
                          <a:spcPts val="0"/>
                        </a:spcAft>
                      </a:pPr>
                      <a:r>
                        <a:rPr lang="tr-TR" sz="1000" dirty="0">
                          <a:latin typeface="Ebrima" pitchFamily="2" charset="0"/>
                          <a:ea typeface="Ebrima" pitchFamily="2" charset="0"/>
                          <a:cs typeface="Ebrima" pitchFamily="2" charset="0"/>
                        </a:rPr>
                        <a:t>Yok</a:t>
                      </a: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76000">
                <a:tc gridSpan="2">
                  <a:txBody>
                    <a:bodyPr/>
                    <a:lstStyle/>
                    <a:p>
                      <a:pPr marL="0" indent="177800" algn="l">
                        <a:lnSpc>
                          <a:spcPct val="150000"/>
                        </a:lnSpc>
                        <a:spcAft>
                          <a:spcPts val="0"/>
                        </a:spcAft>
                      </a:pPr>
                      <a:r>
                        <a:rPr lang="tr-TR" sz="1000" dirty="0">
                          <a:latin typeface="Ebrima" pitchFamily="2" charset="0"/>
                          <a:ea typeface="Ebrima" pitchFamily="2" charset="0"/>
                          <a:cs typeface="Ebrima" pitchFamily="2" charset="0"/>
                        </a:rPr>
                        <a:t>Verdiğim bilgilerin doğruluğunu ve hatalı olmalarının tespit edilmesi durumunda </a:t>
                      </a:r>
                      <a:r>
                        <a:rPr lang="tr-TR" sz="1000" baseline="0" dirty="0">
                          <a:latin typeface="Ebrima" pitchFamily="2" charset="0"/>
                          <a:ea typeface="Ebrima" pitchFamily="2" charset="0"/>
                          <a:cs typeface="Ebrima" pitchFamily="2" charset="0"/>
                        </a:rPr>
                        <a:t>doğacak yükümlülüğü kabul ediyorum.</a:t>
                      </a:r>
                    </a:p>
                    <a:p>
                      <a:pPr marL="0" indent="177800" algn="l">
                        <a:lnSpc>
                          <a:spcPct val="150000"/>
                        </a:lnSpc>
                        <a:spcAft>
                          <a:spcPts val="0"/>
                        </a:spcAft>
                      </a:pPr>
                      <a:endParaRPr lang="tr-TR" sz="1000" baseline="0" dirty="0">
                        <a:latin typeface="Ebrima" pitchFamily="2" charset="0"/>
                        <a:ea typeface="Ebrima" pitchFamily="2" charset="0"/>
                        <a:cs typeface="Ebrima" pitchFamily="2" charset="0"/>
                      </a:endParaRPr>
                    </a:p>
                    <a:p>
                      <a:pPr marL="0" indent="177800" algn="l">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extLst>
                  <a:ext uri="{0D108BD9-81ED-4DB2-BD59-A6C34878D82A}">
                    <a16:rowId xmlns:a16="http://schemas.microsoft.com/office/drawing/2014/main" val="10013"/>
                  </a:ext>
                </a:extLst>
              </a:tr>
              <a:tr h="792000">
                <a:tc gridSpan="2">
                  <a:txBody>
                    <a:bodyPr/>
                    <a:lstStyle/>
                    <a:p>
                      <a:pPr marL="0" indent="4838700" algn="l">
                        <a:lnSpc>
                          <a:spcPct val="150000"/>
                        </a:lnSpc>
                        <a:spcAft>
                          <a:spcPts val="0"/>
                        </a:spcAft>
                      </a:pPr>
                      <a:r>
                        <a:rPr lang="tr-TR" sz="1000" dirty="0">
                          <a:latin typeface="Ebrima" pitchFamily="2" charset="0"/>
                          <a:ea typeface="Ebrima" pitchFamily="2" charset="0"/>
                          <a:cs typeface="Ebrima" pitchFamily="2" charset="0"/>
                        </a:rPr>
                        <a:t>Adınız ve Soyadınız</a:t>
                      </a:r>
                    </a:p>
                    <a:p>
                      <a:pPr marL="0" indent="4838700" algn="l">
                        <a:lnSpc>
                          <a:spcPct val="150000"/>
                        </a:lnSpc>
                        <a:spcAft>
                          <a:spcPts val="0"/>
                        </a:spcAft>
                      </a:pPr>
                      <a:r>
                        <a:rPr lang="tr-TR" sz="1000" dirty="0">
                          <a:latin typeface="Ebrima" pitchFamily="2" charset="0"/>
                          <a:ea typeface="Ebrima" pitchFamily="2" charset="0"/>
                          <a:cs typeface="Ebrima" pitchFamily="2" charset="0"/>
                        </a:rPr>
                        <a:t>          İmza</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indent="627063">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792000">
                <a:tc gridSpan="2">
                  <a:txBody>
                    <a:bodyPr/>
                    <a:lstStyle/>
                    <a:p>
                      <a:pPr marL="0" indent="5287963" algn="l">
                        <a:lnSpc>
                          <a:spcPct val="150000"/>
                        </a:lnSpc>
                        <a:spcAft>
                          <a:spcPts val="0"/>
                        </a:spcAft>
                      </a:pPr>
                      <a:endParaRPr lang="tr-TR" sz="1000" dirty="0">
                        <a:latin typeface="Ebrima" pitchFamily="2" charset="0"/>
                        <a:ea typeface="Ebrima" pitchFamily="2" charset="0"/>
                        <a:cs typeface="Ebrima" pitchFamily="2" charset="0"/>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indent="627063">
                        <a:lnSpc>
                          <a:spcPct val="150000"/>
                        </a:lnSpc>
                        <a:spcAft>
                          <a:spcPts val="0"/>
                        </a:spcAft>
                      </a:pPr>
                      <a:endParaRPr lang="tr-TR" sz="1000" dirty="0">
                        <a:latin typeface="Ebrima" pitchFamily="2" charset="0"/>
                        <a:ea typeface="Ebrima" pitchFamily="2" charset="0"/>
                        <a:cs typeface="Ebrima" pitchFamily="2" charset="0"/>
                      </a:endParaRPr>
                    </a:p>
                  </a:txBody>
                  <a:tcPr marL="108000" marR="432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bl>
          </a:graphicData>
        </a:graphic>
      </p:graphicFrame>
      <p:sp>
        <p:nvSpPr>
          <p:cNvPr id="5" name="4 Dikdörtgen"/>
          <p:cNvSpPr/>
          <p:nvPr/>
        </p:nvSpPr>
        <p:spPr>
          <a:xfrm>
            <a:off x="2244084" y="3829527"/>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Dikdörtgen"/>
          <p:cNvSpPr/>
          <p:nvPr/>
        </p:nvSpPr>
        <p:spPr>
          <a:xfrm>
            <a:off x="2244084" y="4317621"/>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6 Dikdörtgen"/>
          <p:cNvSpPr/>
          <p:nvPr/>
        </p:nvSpPr>
        <p:spPr>
          <a:xfrm>
            <a:off x="2244084" y="4805715"/>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Dikdörtgen"/>
          <p:cNvSpPr/>
          <p:nvPr/>
        </p:nvSpPr>
        <p:spPr>
          <a:xfrm>
            <a:off x="2244084" y="5275419"/>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8 Dikdörtgen"/>
          <p:cNvSpPr/>
          <p:nvPr/>
        </p:nvSpPr>
        <p:spPr>
          <a:xfrm>
            <a:off x="3777300" y="3829527"/>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9 Dikdörtgen"/>
          <p:cNvSpPr/>
          <p:nvPr/>
        </p:nvSpPr>
        <p:spPr>
          <a:xfrm>
            <a:off x="3777300" y="4293323"/>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1" name="10 Dikdörtgen"/>
          <p:cNvSpPr/>
          <p:nvPr/>
        </p:nvSpPr>
        <p:spPr>
          <a:xfrm>
            <a:off x="3777600" y="4844988"/>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2" name="11 Dikdörtgen"/>
          <p:cNvSpPr/>
          <p:nvPr/>
        </p:nvSpPr>
        <p:spPr>
          <a:xfrm>
            <a:off x="3777300" y="5315818"/>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3" name="12 Dikdörtgen"/>
          <p:cNvSpPr/>
          <p:nvPr/>
        </p:nvSpPr>
        <p:spPr>
          <a:xfrm>
            <a:off x="815475" y="1136576"/>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4" name="13 Dikdörtgen"/>
          <p:cNvSpPr/>
          <p:nvPr/>
        </p:nvSpPr>
        <p:spPr>
          <a:xfrm>
            <a:off x="815475" y="1968450"/>
            <a:ext cx="216000" cy="216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5" name="14 Metin kutusu"/>
          <p:cNvSpPr txBox="1"/>
          <p:nvPr/>
        </p:nvSpPr>
        <p:spPr>
          <a:xfrm>
            <a:off x="0" y="9706108"/>
            <a:ext cx="6858000" cy="184666"/>
          </a:xfrm>
          <a:prstGeom prst="rect">
            <a:avLst/>
          </a:prstGeom>
          <a:noFill/>
        </p:spPr>
        <p:txBody>
          <a:bodyPr wrap="square" rtlCol="0">
            <a:spAutoFit/>
          </a:bodyPr>
          <a:lstStyle/>
          <a:p>
            <a:pPr algn="ctr"/>
            <a:r>
              <a:rPr lang="tr-TR" sz="600" dirty="0">
                <a:latin typeface="Ebrima" pitchFamily="2" charset="0"/>
                <a:ea typeface="Ebrima" pitchFamily="2" charset="0"/>
                <a:cs typeface="Ebrima" pitchFamily="2" charset="0"/>
              </a:rPr>
              <a:t>MİNİK HACETTEPELİLER KREŞİ  BAŞVURU FORMU</a:t>
            </a:r>
          </a:p>
        </p:txBody>
      </p:sp>
      <p:sp>
        <p:nvSpPr>
          <p:cNvPr id="16" name="15 Metin kutusu"/>
          <p:cNvSpPr txBox="1"/>
          <p:nvPr/>
        </p:nvSpPr>
        <p:spPr>
          <a:xfrm>
            <a:off x="6534000" y="9675331"/>
            <a:ext cx="324000" cy="246221"/>
          </a:xfrm>
          <a:prstGeom prst="rect">
            <a:avLst/>
          </a:prstGeom>
          <a:noFill/>
        </p:spPr>
        <p:txBody>
          <a:bodyPr wrap="square" rtlCol="0">
            <a:spAutoFit/>
          </a:bodyPr>
          <a:lstStyle/>
          <a:p>
            <a:pPr algn="ctr"/>
            <a:r>
              <a:rPr lang="tr-TR" sz="1000" dirty="0">
                <a:latin typeface="Ebrima" pitchFamily="2" charset="0"/>
                <a:ea typeface="Ebrima" pitchFamily="2" charset="0"/>
                <a:cs typeface="Ebrima" pitchFamily="2" charset="0"/>
              </a:rPr>
              <a:t>4</a:t>
            </a:r>
          </a:p>
        </p:txBody>
      </p:sp>
      <p:sp>
        <p:nvSpPr>
          <p:cNvPr id="2" name="Dikdörtgen 1">
            <a:extLst>
              <a:ext uri="{FF2B5EF4-FFF2-40B4-BE49-F238E27FC236}">
                <a16:creationId xmlns:a16="http://schemas.microsoft.com/office/drawing/2014/main" id="{4E05B56B-B65C-4E0A-BF58-625C13A63D6E}"/>
              </a:ext>
            </a:extLst>
          </p:cNvPr>
          <p:cNvSpPr/>
          <p:nvPr/>
        </p:nvSpPr>
        <p:spPr>
          <a:xfrm>
            <a:off x="440668" y="8430630"/>
            <a:ext cx="6012668" cy="584775"/>
          </a:xfrm>
          <a:prstGeom prst="rect">
            <a:avLst/>
          </a:prstGeom>
        </p:spPr>
        <p:txBody>
          <a:bodyPr wrap="square">
            <a:spAutoFit/>
          </a:bodyPr>
          <a:lstStyle/>
          <a:p>
            <a:r>
              <a:rPr lang="tr-TR" sz="800" dirty="0"/>
              <a:t>İbraz edilmesi gereken belgeler; </a:t>
            </a:r>
          </a:p>
          <a:p>
            <a:endParaRPr lang="tr-TR" sz="800" dirty="0"/>
          </a:p>
          <a:p>
            <a:r>
              <a:rPr lang="tr-TR" sz="800" dirty="0"/>
              <a:t>1.Boşanma Belgesi  2. İkametgah Belgesi  3. Hastane raporu ya da RAM Raporu  4. Her iki çocuğun nüfus cüzdanı fotokopisi  5. Ölüm Belgesi 6.Mahkeme kararı ile evlatlık belgesi  7. Koruyucu Aile Tutanağı  8. Engel/Hastalık Rapor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TotalTime>
  <Words>453</Words>
  <Application>Microsoft Office PowerPoint</Application>
  <PresentationFormat>A4 Kağıt (210x297 mm)</PresentationFormat>
  <Paragraphs>120</Paragraphs>
  <Slides>4</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vt:i4>
      </vt:variant>
    </vt:vector>
  </HeadingPairs>
  <TitlesOfParts>
    <vt:vector size="10" baseType="lpstr">
      <vt:lpstr>Arial</vt:lpstr>
      <vt:lpstr>Calibri</vt:lpstr>
      <vt:lpstr>Comic Sans MS</vt:lpstr>
      <vt:lpstr>Ebrima</vt:lpstr>
      <vt:lpstr>Times New Roman</vt:lpstr>
      <vt:lpstr>Ofis Teması</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Gelişim I</dc:creator>
  <cp:lastModifiedBy>Pc</cp:lastModifiedBy>
  <cp:revision>44</cp:revision>
  <dcterms:created xsi:type="dcterms:W3CDTF">2016-06-08T05:58:26Z</dcterms:created>
  <dcterms:modified xsi:type="dcterms:W3CDTF">2025-04-29T06:27:52Z</dcterms:modified>
</cp:coreProperties>
</file>